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09" r:id="rId2"/>
  </p:sldMasterIdLst>
  <p:notesMasterIdLst>
    <p:notesMasterId r:id="rId26"/>
  </p:notesMasterIdLst>
  <p:handoutMasterIdLst>
    <p:handoutMasterId r:id="rId27"/>
  </p:handoutMasterIdLst>
  <p:sldIdLst>
    <p:sldId id="256" r:id="rId3"/>
    <p:sldId id="357" r:id="rId4"/>
    <p:sldId id="410" r:id="rId5"/>
    <p:sldId id="411" r:id="rId6"/>
    <p:sldId id="408" r:id="rId7"/>
    <p:sldId id="359" r:id="rId8"/>
    <p:sldId id="413" r:id="rId9"/>
    <p:sldId id="415" r:id="rId10"/>
    <p:sldId id="417" r:id="rId11"/>
    <p:sldId id="419"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233CC2-EC12-463C-B07F-DA156E6A201D}">
          <p14:sldIdLst>
            <p14:sldId id="256"/>
            <p14:sldId id="357"/>
            <p14:sldId id="410"/>
            <p14:sldId id="411"/>
            <p14:sldId id="408"/>
            <p14:sldId id="359"/>
            <p14:sldId id="413"/>
            <p14:sldId id="415"/>
            <p14:sldId id="417"/>
            <p14:sldId id="419"/>
          </p14:sldIdLst>
        </p14:section>
        <p14:section name="Untitled Section" id="{291D28DE-9375-4D9D-8F16-9E7EB19B14CE}">
          <p14:sldIdLst>
            <p14:sldId id="421"/>
            <p14:sldId id="422"/>
            <p14:sldId id="423"/>
            <p14:sldId id="424"/>
            <p14:sldId id="425"/>
            <p14:sldId id="426"/>
            <p14:sldId id="427"/>
            <p14:sldId id="428"/>
            <p14:sldId id="429"/>
            <p14:sldId id="430"/>
            <p14:sldId id="431"/>
            <p14:sldId id="432"/>
            <p14:sldId id="4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pry, Andy (3520)" initials="JA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1" autoAdjust="0"/>
    <p:restoredTop sz="94660"/>
  </p:normalViewPr>
  <p:slideViewPr>
    <p:cSldViewPr>
      <p:cViewPr varScale="1">
        <p:scale>
          <a:sx n="84" d="100"/>
          <a:sy n="84" d="100"/>
        </p:scale>
        <p:origin x="1450" y="7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2C846-FB17-4AAD-ABE8-6CE6861BAB2F}"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433D01F-F3BF-47BE-82CF-EFFDF064AB32}">
      <dgm:prSet phldrT="[Text]"/>
      <dgm:spPr/>
      <dgm:t>
        <a:bodyPr/>
        <a:lstStyle/>
        <a:p>
          <a:r>
            <a:rPr lang="en-US" dirty="0"/>
            <a:t>Front page with Leaflet map</a:t>
          </a:r>
        </a:p>
      </dgm:t>
    </dgm:pt>
    <dgm:pt modelId="{AFDE2E68-5A20-465F-9223-F2DB04B8F897}" type="parTrans" cxnId="{C0C6A54D-F2E2-444A-8B57-39FF6B2C7625}">
      <dgm:prSet/>
      <dgm:spPr/>
      <dgm:t>
        <a:bodyPr/>
        <a:lstStyle/>
        <a:p>
          <a:endParaRPr lang="en-US"/>
        </a:p>
      </dgm:t>
    </dgm:pt>
    <dgm:pt modelId="{9D947472-5CAD-4E4E-8B69-B27E340D903D}" type="sibTrans" cxnId="{C0C6A54D-F2E2-444A-8B57-39FF6B2C7625}">
      <dgm:prSet/>
      <dgm:spPr/>
      <dgm:t>
        <a:bodyPr/>
        <a:lstStyle/>
        <a:p>
          <a:endParaRPr lang="en-US"/>
        </a:p>
      </dgm:t>
    </dgm:pt>
    <dgm:pt modelId="{A2EC6971-EE7B-40EB-A6CC-BE4418AAA62C}">
      <dgm:prSet phldrT="[Text]"/>
      <dgm:spPr/>
      <dgm:t>
        <a:bodyPr/>
        <a:lstStyle/>
        <a:p>
          <a:r>
            <a:rPr lang="en-US" dirty="0"/>
            <a:t>Needs: JavaScript, Leaflet.js, flask, Heroku (maybe?)</a:t>
          </a:r>
        </a:p>
      </dgm:t>
    </dgm:pt>
    <dgm:pt modelId="{80C7A2BB-C78F-430C-9682-5A31106338F6}" type="parTrans" cxnId="{6C2C0702-2172-4A48-83A4-BF7AB82937E6}">
      <dgm:prSet/>
      <dgm:spPr/>
      <dgm:t>
        <a:bodyPr/>
        <a:lstStyle/>
        <a:p>
          <a:endParaRPr lang="en-US"/>
        </a:p>
      </dgm:t>
    </dgm:pt>
    <dgm:pt modelId="{1932AE89-57EE-4428-9A30-4120CE8110E3}" type="sibTrans" cxnId="{6C2C0702-2172-4A48-83A4-BF7AB82937E6}">
      <dgm:prSet/>
      <dgm:spPr/>
      <dgm:t>
        <a:bodyPr/>
        <a:lstStyle/>
        <a:p>
          <a:endParaRPr lang="en-US"/>
        </a:p>
      </dgm:t>
    </dgm:pt>
    <dgm:pt modelId="{EA23B8BC-8E7C-4AE4-B2FF-7D5404EADC25}">
      <dgm:prSet phldrT="[Text]"/>
      <dgm:spPr/>
      <dgm:t>
        <a:bodyPr/>
        <a:lstStyle/>
        <a:p>
          <a:r>
            <a:rPr lang="en-US" dirty="0"/>
            <a:t>Satellite data pulled from API</a:t>
          </a:r>
        </a:p>
      </dgm:t>
    </dgm:pt>
    <dgm:pt modelId="{615D4D71-3951-4265-BD24-B76086606851}" type="parTrans" cxnId="{8D4EF030-D16C-4EE6-ACB9-BAD92D835B76}">
      <dgm:prSet/>
      <dgm:spPr/>
      <dgm:t>
        <a:bodyPr/>
        <a:lstStyle/>
        <a:p>
          <a:endParaRPr lang="en-US"/>
        </a:p>
      </dgm:t>
    </dgm:pt>
    <dgm:pt modelId="{69264B29-592B-41CB-9225-700CBB1D9F66}" type="sibTrans" cxnId="{8D4EF030-D16C-4EE6-ACB9-BAD92D835B76}">
      <dgm:prSet/>
      <dgm:spPr/>
      <dgm:t>
        <a:bodyPr/>
        <a:lstStyle/>
        <a:p>
          <a:endParaRPr lang="en-US"/>
        </a:p>
      </dgm:t>
    </dgm:pt>
    <dgm:pt modelId="{2EBA2BA1-E6D1-464B-8034-53BD8EBD58D4}">
      <dgm:prSet phldrT="[Text]"/>
      <dgm:spPr/>
      <dgm:t>
        <a:bodyPr/>
        <a:lstStyle/>
        <a:p>
          <a:r>
            <a:rPr lang="en-US" dirty="0"/>
            <a:t>Needs: Python, Planet.com API, module </a:t>
          </a:r>
          <a:r>
            <a:rPr lang="en-US" b="1" dirty="0" smtClean="0"/>
            <a:t>asteroid</a:t>
          </a:r>
          <a:r>
            <a:rPr lang="en-US" dirty="0" smtClean="0"/>
            <a:t> </a:t>
          </a:r>
          <a:r>
            <a:rPr lang="en-US" dirty="0"/>
            <a:t>(for converting pictures into numbers)</a:t>
          </a:r>
        </a:p>
      </dgm:t>
    </dgm:pt>
    <dgm:pt modelId="{EB745566-A2A9-42FF-ADF1-96A4E7D193F1}" type="parTrans" cxnId="{F3B14377-23CE-4BFC-9F4C-6EE68D450D40}">
      <dgm:prSet/>
      <dgm:spPr/>
      <dgm:t>
        <a:bodyPr/>
        <a:lstStyle/>
        <a:p>
          <a:endParaRPr lang="en-US"/>
        </a:p>
      </dgm:t>
    </dgm:pt>
    <dgm:pt modelId="{DA031DE3-5F7E-42CB-935D-DD8EFB74B518}" type="sibTrans" cxnId="{F3B14377-23CE-4BFC-9F4C-6EE68D450D40}">
      <dgm:prSet/>
      <dgm:spPr/>
      <dgm:t>
        <a:bodyPr/>
        <a:lstStyle/>
        <a:p>
          <a:endParaRPr lang="en-US"/>
        </a:p>
      </dgm:t>
    </dgm:pt>
    <dgm:pt modelId="{560EB3CC-4707-428F-A72C-221F557EA69F}">
      <dgm:prSet phldrT="[Text]"/>
      <dgm:spPr/>
      <dgm:t>
        <a:bodyPr/>
        <a:lstStyle/>
        <a:p>
          <a:r>
            <a:rPr lang="en-US" dirty="0"/>
            <a:t>Calculating results</a:t>
          </a:r>
        </a:p>
      </dgm:t>
    </dgm:pt>
    <dgm:pt modelId="{233CA49D-B68D-41F6-B5AF-FC7AD8E9C4C2}" type="parTrans" cxnId="{A1033F96-ED05-47BD-A918-387BFD568CEA}">
      <dgm:prSet/>
      <dgm:spPr/>
      <dgm:t>
        <a:bodyPr/>
        <a:lstStyle/>
        <a:p>
          <a:endParaRPr lang="en-US"/>
        </a:p>
      </dgm:t>
    </dgm:pt>
    <dgm:pt modelId="{CC2B784D-72D4-452C-94B4-5E8931E831EE}" type="sibTrans" cxnId="{A1033F96-ED05-47BD-A918-387BFD568CEA}">
      <dgm:prSet/>
      <dgm:spPr/>
      <dgm:t>
        <a:bodyPr/>
        <a:lstStyle/>
        <a:p>
          <a:endParaRPr lang="en-US"/>
        </a:p>
      </dgm:t>
    </dgm:pt>
    <dgm:pt modelId="{D639EB28-93CB-492D-9EAB-54CF6CA975E5}">
      <dgm:prSet phldrT="[Text]"/>
      <dgm:spPr/>
      <dgm:t>
        <a:bodyPr/>
        <a:lstStyle/>
        <a:p>
          <a:r>
            <a:rPr lang="en-US" dirty="0"/>
            <a:t>Needs: JavaScript, Tableau</a:t>
          </a:r>
        </a:p>
      </dgm:t>
    </dgm:pt>
    <dgm:pt modelId="{96AF3216-F5FE-4DD8-A6EA-C8BA8DFFB9CF}" type="parTrans" cxnId="{98021862-5D6D-43D1-BF68-0594377B8B67}">
      <dgm:prSet/>
      <dgm:spPr/>
      <dgm:t>
        <a:bodyPr/>
        <a:lstStyle/>
        <a:p>
          <a:endParaRPr lang="en-US"/>
        </a:p>
      </dgm:t>
    </dgm:pt>
    <dgm:pt modelId="{A3CDE3DE-7E56-4F1D-8500-9205A826FC4F}" type="sibTrans" cxnId="{98021862-5D6D-43D1-BF68-0594377B8B67}">
      <dgm:prSet/>
      <dgm:spPr/>
      <dgm:t>
        <a:bodyPr/>
        <a:lstStyle/>
        <a:p>
          <a:endParaRPr lang="en-US"/>
        </a:p>
      </dgm:t>
    </dgm:pt>
    <dgm:pt modelId="{C782CFC2-5A50-4CB2-A3FA-FB240DBA996E}">
      <dgm:prSet phldrT="[Text]"/>
      <dgm:spPr/>
      <dgm:t>
        <a:bodyPr/>
        <a:lstStyle/>
        <a:p>
          <a:r>
            <a:rPr lang="en-US" dirty="0"/>
            <a:t>Front page with visualization of results</a:t>
          </a:r>
        </a:p>
      </dgm:t>
    </dgm:pt>
    <dgm:pt modelId="{635584AC-05DE-4CE9-ACAE-BF5ADD46FD27}" type="parTrans" cxnId="{E11C58A2-C860-4C5A-A2AF-8F67C51FFAE8}">
      <dgm:prSet/>
      <dgm:spPr/>
      <dgm:t>
        <a:bodyPr/>
        <a:lstStyle/>
        <a:p>
          <a:endParaRPr lang="en-US"/>
        </a:p>
      </dgm:t>
    </dgm:pt>
    <dgm:pt modelId="{0D4CB64C-A10A-4BFB-ACE2-B98114CEAA7C}" type="sibTrans" cxnId="{E11C58A2-C860-4C5A-A2AF-8F67C51FFAE8}">
      <dgm:prSet/>
      <dgm:spPr/>
      <dgm:t>
        <a:bodyPr/>
        <a:lstStyle/>
        <a:p>
          <a:endParaRPr lang="en-US"/>
        </a:p>
      </dgm:t>
    </dgm:pt>
    <dgm:pt modelId="{DCD7FB25-BEBD-44F0-B419-F2F3486CB39C}">
      <dgm:prSet/>
      <dgm:spPr/>
      <dgm:t>
        <a:bodyPr/>
        <a:lstStyle/>
        <a:p>
          <a:r>
            <a:rPr lang="en-US" dirty="0"/>
            <a:t>Needs: Python, Machine Learning, some simple formulas like NDVI</a:t>
          </a:r>
        </a:p>
      </dgm:t>
    </dgm:pt>
    <dgm:pt modelId="{D5237299-E7BC-4360-9AC5-EA3967AC9130}" type="parTrans" cxnId="{7DD3E16C-6F74-41D5-95DE-2FDA8775B2F1}">
      <dgm:prSet/>
      <dgm:spPr/>
      <dgm:t>
        <a:bodyPr/>
        <a:lstStyle/>
        <a:p>
          <a:endParaRPr lang="en-US"/>
        </a:p>
      </dgm:t>
    </dgm:pt>
    <dgm:pt modelId="{8210DE92-B598-46A5-95AD-27F2596F63B4}" type="sibTrans" cxnId="{7DD3E16C-6F74-41D5-95DE-2FDA8775B2F1}">
      <dgm:prSet/>
      <dgm:spPr/>
      <dgm:t>
        <a:bodyPr/>
        <a:lstStyle/>
        <a:p>
          <a:endParaRPr lang="en-US"/>
        </a:p>
      </dgm:t>
    </dgm:pt>
    <dgm:pt modelId="{E9E9A568-0DE3-43E0-B687-A8F590BEEEF4}">
      <dgm:prSet/>
      <dgm:spPr/>
      <dgm:t>
        <a:bodyPr/>
        <a:lstStyle/>
        <a:p>
          <a:r>
            <a:rPr lang="en-US" dirty="0"/>
            <a:t>AWS (if there’s large amount of data/computing)</a:t>
          </a:r>
        </a:p>
      </dgm:t>
    </dgm:pt>
    <dgm:pt modelId="{3CFAC351-C69C-4CF1-A226-601A9D4EEB0A}" type="parTrans" cxnId="{9FB7ADF6-BA52-4368-98AD-C1B879505A02}">
      <dgm:prSet/>
      <dgm:spPr/>
      <dgm:t>
        <a:bodyPr/>
        <a:lstStyle/>
        <a:p>
          <a:endParaRPr lang="en-US"/>
        </a:p>
      </dgm:t>
    </dgm:pt>
    <dgm:pt modelId="{50106BBC-59EF-415A-A25C-4DF54480418E}" type="sibTrans" cxnId="{9FB7ADF6-BA52-4368-98AD-C1B879505A02}">
      <dgm:prSet/>
      <dgm:spPr/>
      <dgm:t>
        <a:bodyPr/>
        <a:lstStyle/>
        <a:p>
          <a:endParaRPr lang="en-US"/>
        </a:p>
      </dgm:t>
    </dgm:pt>
    <dgm:pt modelId="{E5D050A5-6E5B-40B7-8C85-8F074D640E22}" type="pres">
      <dgm:prSet presAssocID="{8E02C846-FB17-4AAD-ABE8-6CE6861BAB2F}" presName="Name0" presStyleCnt="0">
        <dgm:presLayoutVars>
          <dgm:dir/>
          <dgm:resizeHandles val="exact"/>
        </dgm:presLayoutVars>
      </dgm:prSet>
      <dgm:spPr/>
      <dgm:t>
        <a:bodyPr/>
        <a:lstStyle/>
        <a:p>
          <a:endParaRPr lang="en-US"/>
        </a:p>
      </dgm:t>
    </dgm:pt>
    <dgm:pt modelId="{EA77EB38-8D0F-4B21-9562-14C97DA1ED3A}" type="pres">
      <dgm:prSet presAssocID="{F433D01F-F3BF-47BE-82CF-EFFDF064AB32}" presName="composite" presStyleCnt="0"/>
      <dgm:spPr/>
    </dgm:pt>
    <dgm:pt modelId="{2C89BCE2-9A75-40BD-9337-F82CE28317C6}" type="pres">
      <dgm:prSet presAssocID="{F433D01F-F3BF-47BE-82CF-EFFDF064AB32}" presName="imagSh" presStyleLbl="bgImgPlace1" presStyleIdx="0" presStyleCnt="4" custLinFactX="136461" custLinFactY="-12528" custLinFactNeighborX="200000" custLinFactNeighborY="-10000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448294CB-7D21-4373-AEB2-5B506A1D7052}" type="pres">
      <dgm:prSet presAssocID="{F433D01F-F3BF-47BE-82CF-EFFDF064AB32}" presName="txNode" presStyleLbl="node1" presStyleIdx="0" presStyleCnt="4" custLinFactX="136461" custLinFactY="-12528" custLinFactNeighborX="200000" custLinFactNeighborY="-100000">
        <dgm:presLayoutVars>
          <dgm:bulletEnabled val="1"/>
        </dgm:presLayoutVars>
      </dgm:prSet>
      <dgm:spPr/>
      <dgm:t>
        <a:bodyPr/>
        <a:lstStyle/>
        <a:p>
          <a:endParaRPr lang="en-US"/>
        </a:p>
      </dgm:t>
    </dgm:pt>
    <dgm:pt modelId="{5D54FC71-DC09-4821-895C-03CA4D01D063}" type="pres">
      <dgm:prSet presAssocID="{9D947472-5CAD-4E4E-8B69-B27E340D903D}" presName="sibTrans" presStyleLbl="sibTrans2D1" presStyleIdx="0" presStyleCnt="3" custLinFactY="7184" custLinFactNeighborX="6801" custLinFactNeighborY="100000"/>
      <dgm:spPr/>
      <dgm:t>
        <a:bodyPr/>
        <a:lstStyle/>
        <a:p>
          <a:endParaRPr lang="en-US"/>
        </a:p>
      </dgm:t>
    </dgm:pt>
    <dgm:pt modelId="{39826A1A-1E48-447D-8FAC-6FF4E41CE736}" type="pres">
      <dgm:prSet presAssocID="{9D947472-5CAD-4E4E-8B69-B27E340D903D}" presName="connTx" presStyleLbl="sibTrans2D1" presStyleIdx="0" presStyleCnt="3"/>
      <dgm:spPr/>
      <dgm:t>
        <a:bodyPr/>
        <a:lstStyle/>
        <a:p>
          <a:endParaRPr lang="en-US"/>
        </a:p>
      </dgm:t>
    </dgm:pt>
    <dgm:pt modelId="{CBF60B27-3013-4EDC-BBE8-000DD3A5CAEA}" type="pres">
      <dgm:prSet presAssocID="{EA23B8BC-8E7C-4AE4-B2FF-7D5404EADC25}" presName="composite" presStyleCnt="0"/>
      <dgm:spPr/>
    </dgm:pt>
    <dgm:pt modelId="{64125C40-C38C-4AAA-BAE5-DC6999D98B48}" type="pres">
      <dgm:prSet presAssocID="{EA23B8BC-8E7C-4AE4-B2FF-7D5404EADC25}" presName="imagSh" presStyleLbl="bgImgPlace1" presStyleIdx="1" presStyleCnt="4" custLinFactX="81582" custLinFactY="5479" custLinFactNeighborX="100000" custLinFactNeighborY="100000"/>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18000" r="-18000"/>
          </a:stretch>
        </a:blipFill>
      </dgm:spPr>
    </dgm:pt>
    <dgm:pt modelId="{AF6C29B7-78F7-4B68-B66D-B1BFC7823630}" type="pres">
      <dgm:prSet presAssocID="{EA23B8BC-8E7C-4AE4-B2FF-7D5404EADC25}" presName="txNode" presStyleLbl="node1" presStyleIdx="1" presStyleCnt="4" custScaleX="115014" custLinFactX="84096" custLinFactY="4730" custLinFactNeighborX="100000" custLinFactNeighborY="100000">
        <dgm:presLayoutVars>
          <dgm:bulletEnabled val="1"/>
        </dgm:presLayoutVars>
      </dgm:prSet>
      <dgm:spPr/>
      <dgm:t>
        <a:bodyPr/>
        <a:lstStyle/>
        <a:p>
          <a:endParaRPr lang="en-US"/>
        </a:p>
      </dgm:t>
    </dgm:pt>
    <dgm:pt modelId="{A6C912EE-BDAD-4A7D-8349-09E02BA140C2}" type="pres">
      <dgm:prSet presAssocID="{69264B29-592B-41CB-9225-700CBB1D9F66}" presName="sibTrans" presStyleLbl="sibTrans2D1" presStyleIdx="1" presStyleCnt="3"/>
      <dgm:spPr/>
      <dgm:t>
        <a:bodyPr/>
        <a:lstStyle/>
        <a:p>
          <a:endParaRPr lang="en-US"/>
        </a:p>
      </dgm:t>
    </dgm:pt>
    <dgm:pt modelId="{84F9A8A0-EE35-4978-8BEC-1D03E1862A7C}" type="pres">
      <dgm:prSet presAssocID="{69264B29-592B-41CB-9225-700CBB1D9F66}" presName="connTx" presStyleLbl="sibTrans2D1" presStyleIdx="1" presStyleCnt="3"/>
      <dgm:spPr/>
      <dgm:t>
        <a:bodyPr/>
        <a:lstStyle/>
        <a:p>
          <a:endParaRPr lang="en-US"/>
        </a:p>
      </dgm:t>
    </dgm:pt>
    <dgm:pt modelId="{00422C55-02AB-4620-8E95-E254873EC676}" type="pres">
      <dgm:prSet presAssocID="{560EB3CC-4707-428F-A72C-221F557EA69F}" presName="composite" presStyleCnt="0"/>
      <dgm:spPr/>
    </dgm:pt>
    <dgm:pt modelId="{1C0067F6-7863-4C35-8CB1-F0D7060264EC}" type="pres">
      <dgm:prSet presAssocID="{560EB3CC-4707-428F-A72C-221F557EA69F}" presName="imagSh" presStyleLbl="bgImgPlace1" presStyleIdx="2" presStyleCnt="4" custLinFactX="-100000" custLinFactY="5479" custLinFactNeighborX="-140774"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dgm:spPr>
    </dgm:pt>
    <dgm:pt modelId="{8C70745D-BF0A-40EA-9688-07072B0F7F44}" type="pres">
      <dgm:prSet presAssocID="{560EB3CC-4707-428F-A72C-221F557EA69F}" presName="txNode" presStyleLbl="node1" presStyleIdx="2" presStyleCnt="4" custLinFactX="-100000" custLinFactY="5479" custLinFactNeighborX="-140774" custLinFactNeighborY="100000">
        <dgm:presLayoutVars>
          <dgm:bulletEnabled val="1"/>
        </dgm:presLayoutVars>
      </dgm:prSet>
      <dgm:spPr/>
      <dgm:t>
        <a:bodyPr/>
        <a:lstStyle/>
        <a:p>
          <a:endParaRPr lang="en-US"/>
        </a:p>
      </dgm:t>
    </dgm:pt>
    <dgm:pt modelId="{6EFA5030-52D9-4BB4-B96F-794EF01DF76E}" type="pres">
      <dgm:prSet presAssocID="{CC2B784D-72D4-452C-94B4-5E8931E831EE}" presName="sibTrans" presStyleLbl="sibTrans2D1" presStyleIdx="2" presStyleCnt="3" custLinFactY="33168" custLinFactNeighborX="42006" custLinFactNeighborY="100000"/>
      <dgm:spPr/>
      <dgm:t>
        <a:bodyPr/>
        <a:lstStyle/>
        <a:p>
          <a:endParaRPr lang="en-US"/>
        </a:p>
      </dgm:t>
    </dgm:pt>
    <dgm:pt modelId="{73615A91-2A45-401B-A0FE-86A0EE559EFF}" type="pres">
      <dgm:prSet presAssocID="{CC2B784D-72D4-452C-94B4-5E8931E831EE}" presName="connTx" presStyleLbl="sibTrans2D1" presStyleIdx="2" presStyleCnt="3"/>
      <dgm:spPr/>
      <dgm:t>
        <a:bodyPr/>
        <a:lstStyle/>
        <a:p>
          <a:endParaRPr lang="en-US"/>
        </a:p>
      </dgm:t>
    </dgm:pt>
    <dgm:pt modelId="{5E991A0A-AD54-4B92-8653-9EA78D79B65E}" type="pres">
      <dgm:prSet presAssocID="{C782CFC2-5A50-4CB2-A3FA-FB240DBA996E}" presName="composite" presStyleCnt="0"/>
      <dgm:spPr/>
    </dgm:pt>
    <dgm:pt modelId="{26E19718-0517-4527-8115-ECE389D9BCC2}" type="pres">
      <dgm:prSet presAssocID="{C782CFC2-5A50-4CB2-A3FA-FB240DBA996E}" presName="imagSh" presStyleLbl="bgImgPlace1" presStyleIdx="3" presStyleCnt="4" custLinFactX="-199840" custLinFactY="-14935" custLinFactNeighborX="-200000" custLinFactNeighborY="-100000"/>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t>
        <a:bodyPr/>
        <a:lstStyle/>
        <a:p>
          <a:endParaRPr lang="en-US"/>
        </a:p>
      </dgm:t>
    </dgm:pt>
    <dgm:pt modelId="{EB025E29-4046-4CB3-A964-9FEF77771B0A}" type="pres">
      <dgm:prSet presAssocID="{C782CFC2-5A50-4CB2-A3FA-FB240DBA996E}" presName="txNode" presStyleLbl="node1" presStyleIdx="3" presStyleCnt="4" custLinFactX="-199213" custLinFactY="-12528" custLinFactNeighborX="-200000" custLinFactNeighborY="-100000">
        <dgm:presLayoutVars>
          <dgm:bulletEnabled val="1"/>
        </dgm:presLayoutVars>
      </dgm:prSet>
      <dgm:spPr/>
      <dgm:t>
        <a:bodyPr/>
        <a:lstStyle/>
        <a:p>
          <a:endParaRPr lang="en-US"/>
        </a:p>
      </dgm:t>
    </dgm:pt>
  </dgm:ptLst>
  <dgm:cxnLst>
    <dgm:cxn modelId="{35FD5031-586F-4BC5-AF3E-21EB2E8F5800}" type="presOf" srcId="{C782CFC2-5A50-4CB2-A3FA-FB240DBA996E}" destId="{EB025E29-4046-4CB3-A964-9FEF77771B0A}" srcOrd="0" destOrd="0" presId="urn:microsoft.com/office/officeart/2005/8/layout/hProcess10"/>
    <dgm:cxn modelId="{633175A7-2F11-4214-A3F2-D3132740EC7C}" type="presOf" srcId="{9D947472-5CAD-4E4E-8B69-B27E340D903D}" destId="{5D54FC71-DC09-4821-895C-03CA4D01D063}" srcOrd="0" destOrd="0" presId="urn:microsoft.com/office/officeart/2005/8/layout/hProcess10"/>
    <dgm:cxn modelId="{98021862-5D6D-43D1-BF68-0594377B8B67}" srcId="{C782CFC2-5A50-4CB2-A3FA-FB240DBA996E}" destId="{D639EB28-93CB-492D-9EAB-54CF6CA975E5}" srcOrd="0" destOrd="0" parTransId="{96AF3216-F5FE-4DD8-A6EA-C8BA8DFFB9CF}" sibTransId="{A3CDE3DE-7E56-4F1D-8500-9205A826FC4F}"/>
    <dgm:cxn modelId="{34B9473F-F575-45E0-8E09-371FA45D19AD}" type="presOf" srcId="{DCD7FB25-BEBD-44F0-B419-F2F3486CB39C}" destId="{8C70745D-BF0A-40EA-9688-07072B0F7F44}" srcOrd="0" destOrd="1" presId="urn:microsoft.com/office/officeart/2005/8/layout/hProcess10"/>
    <dgm:cxn modelId="{C0C6A54D-F2E2-444A-8B57-39FF6B2C7625}" srcId="{8E02C846-FB17-4AAD-ABE8-6CE6861BAB2F}" destId="{F433D01F-F3BF-47BE-82CF-EFFDF064AB32}" srcOrd="0" destOrd="0" parTransId="{AFDE2E68-5A20-465F-9223-F2DB04B8F897}" sibTransId="{9D947472-5CAD-4E4E-8B69-B27E340D903D}"/>
    <dgm:cxn modelId="{F3B14377-23CE-4BFC-9F4C-6EE68D450D40}" srcId="{EA23B8BC-8E7C-4AE4-B2FF-7D5404EADC25}" destId="{2EBA2BA1-E6D1-464B-8034-53BD8EBD58D4}" srcOrd="0" destOrd="0" parTransId="{EB745566-A2A9-42FF-ADF1-96A4E7D193F1}" sibTransId="{DA031DE3-5F7E-42CB-935D-DD8EFB74B518}"/>
    <dgm:cxn modelId="{553DE144-178F-47AC-A34B-4DFC50C65DB8}" type="presOf" srcId="{9D947472-5CAD-4E4E-8B69-B27E340D903D}" destId="{39826A1A-1E48-447D-8FAC-6FF4E41CE736}" srcOrd="1" destOrd="0" presId="urn:microsoft.com/office/officeart/2005/8/layout/hProcess10"/>
    <dgm:cxn modelId="{6C2C0702-2172-4A48-83A4-BF7AB82937E6}" srcId="{F433D01F-F3BF-47BE-82CF-EFFDF064AB32}" destId="{A2EC6971-EE7B-40EB-A6CC-BE4418AAA62C}" srcOrd="0" destOrd="0" parTransId="{80C7A2BB-C78F-430C-9682-5A31106338F6}" sibTransId="{1932AE89-57EE-4428-9A30-4120CE8110E3}"/>
    <dgm:cxn modelId="{5D5754CB-14F8-460D-930C-8BA9F8DFAE74}" type="presOf" srcId="{CC2B784D-72D4-452C-94B4-5E8931E831EE}" destId="{73615A91-2A45-401B-A0FE-86A0EE559EFF}" srcOrd="1" destOrd="0" presId="urn:microsoft.com/office/officeart/2005/8/layout/hProcess10"/>
    <dgm:cxn modelId="{7067FA9A-45EA-4B1D-861D-F05CA6ECAD3C}" type="presOf" srcId="{D639EB28-93CB-492D-9EAB-54CF6CA975E5}" destId="{EB025E29-4046-4CB3-A964-9FEF77771B0A}" srcOrd="0" destOrd="1" presId="urn:microsoft.com/office/officeart/2005/8/layout/hProcess10"/>
    <dgm:cxn modelId="{6EF9BA69-8B61-4EC1-8204-AF37B7B7F999}" type="presOf" srcId="{560EB3CC-4707-428F-A72C-221F557EA69F}" destId="{8C70745D-BF0A-40EA-9688-07072B0F7F44}" srcOrd="0" destOrd="0" presId="urn:microsoft.com/office/officeart/2005/8/layout/hProcess10"/>
    <dgm:cxn modelId="{8D4EF030-D16C-4EE6-ACB9-BAD92D835B76}" srcId="{8E02C846-FB17-4AAD-ABE8-6CE6861BAB2F}" destId="{EA23B8BC-8E7C-4AE4-B2FF-7D5404EADC25}" srcOrd="1" destOrd="0" parTransId="{615D4D71-3951-4265-BD24-B76086606851}" sibTransId="{69264B29-592B-41CB-9225-700CBB1D9F66}"/>
    <dgm:cxn modelId="{E11C58A2-C860-4C5A-A2AF-8F67C51FFAE8}" srcId="{8E02C846-FB17-4AAD-ABE8-6CE6861BAB2F}" destId="{C782CFC2-5A50-4CB2-A3FA-FB240DBA996E}" srcOrd="3" destOrd="0" parTransId="{635584AC-05DE-4CE9-ACAE-BF5ADD46FD27}" sibTransId="{0D4CB64C-A10A-4BFB-ACE2-B98114CEAA7C}"/>
    <dgm:cxn modelId="{E87398E4-327A-49C2-BE02-84E70FD374E8}" type="presOf" srcId="{2EBA2BA1-E6D1-464B-8034-53BD8EBD58D4}" destId="{AF6C29B7-78F7-4B68-B66D-B1BFC7823630}" srcOrd="0" destOrd="1" presId="urn:microsoft.com/office/officeart/2005/8/layout/hProcess10"/>
    <dgm:cxn modelId="{60A369C5-E1B4-4A5D-92EC-B49FDB221FAD}" type="presOf" srcId="{69264B29-592B-41CB-9225-700CBB1D9F66}" destId="{A6C912EE-BDAD-4A7D-8349-09E02BA140C2}" srcOrd="0" destOrd="0" presId="urn:microsoft.com/office/officeart/2005/8/layout/hProcess10"/>
    <dgm:cxn modelId="{F57E588B-7255-47EE-B11E-0F9642662422}" type="presOf" srcId="{8E02C846-FB17-4AAD-ABE8-6CE6861BAB2F}" destId="{E5D050A5-6E5B-40B7-8C85-8F074D640E22}" srcOrd="0" destOrd="0" presId="urn:microsoft.com/office/officeart/2005/8/layout/hProcess10"/>
    <dgm:cxn modelId="{1725B9A6-5B0F-4610-8612-B91776635BE8}" type="presOf" srcId="{69264B29-592B-41CB-9225-700CBB1D9F66}" destId="{84F9A8A0-EE35-4978-8BEC-1D03E1862A7C}" srcOrd="1" destOrd="0" presId="urn:microsoft.com/office/officeart/2005/8/layout/hProcess10"/>
    <dgm:cxn modelId="{11FEEC11-A37A-4638-816A-46819D27C9C0}" type="presOf" srcId="{EA23B8BC-8E7C-4AE4-B2FF-7D5404EADC25}" destId="{AF6C29B7-78F7-4B68-B66D-B1BFC7823630}" srcOrd="0" destOrd="0" presId="urn:microsoft.com/office/officeart/2005/8/layout/hProcess10"/>
    <dgm:cxn modelId="{7DD3E16C-6F74-41D5-95DE-2FDA8775B2F1}" srcId="{560EB3CC-4707-428F-A72C-221F557EA69F}" destId="{DCD7FB25-BEBD-44F0-B419-F2F3486CB39C}" srcOrd="0" destOrd="0" parTransId="{D5237299-E7BC-4360-9AC5-EA3967AC9130}" sibTransId="{8210DE92-B598-46A5-95AD-27F2596F63B4}"/>
    <dgm:cxn modelId="{0131D4FC-D1AD-41C7-B2E1-EB64FD03E8C6}" type="presOf" srcId="{CC2B784D-72D4-452C-94B4-5E8931E831EE}" destId="{6EFA5030-52D9-4BB4-B96F-794EF01DF76E}" srcOrd="0" destOrd="0" presId="urn:microsoft.com/office/officeart/2005/8/layout/hProcess10"/>
    <dgm:cxn modelId="{85DE34A5-97D6-41E0-9F9E-5B054F3E4B35}" type="presOf" srcId="{A2EC6971-EE7B-40EB-A6CC-BE4418AAA62C}" destId="{448294CB-7D21-4373-AEB2-5B506A1D7052}" srcOrd="0" destOrd="1" presId="urn:microsoft.com/office/officeart/2005/8/layout/hProcess10"/>
    <dgm:cxn modelId="{9FB7ADF6-BA52-4368-98AD-C1B879505A02}" srcId="{560EB3CC-4707-428F-A72C-221F557EA69F}" destId="{E9E9A568-0DE3-43E0-B687-A8F590BEEEF4}" srcOrd="1" destOrd="0" parTransId="{3CFAC351-C69C-4CF1-A226-601A9D4EEB0A}" sibTransId="{50106BBC-59EF-415A-A25C-4DF54480418E}"/>
    <dgm:cxn modelId="{A1033F96-ED05-47BD-A918-387BFD568CEA}" srcId="{8E02C846-FB17-4AAD-ABE8-6CE6861BAB2F}" destId="{560EB3CC-4707-428F-A72C-221F557EA69F}" srcOrd="2" destOrd="0" parTransId="{233CA49D-B68D-41F6-B5AF-FC7AD8E9C4C2}" sibTransId="{CC2B784D-72D4-452C-94B4-5E8931E831EE}"/>
    <dgm:cxn modelId="{EEF81F14-F622-47AB-9935-03CD10B36C89}" type="presOf" srcId="{F433D01F-F3BF-47BE-82CF-EFFDF064AB32}" destId="{448294CB-7D21-4373-AEB2-5B506A1D7052}" srcOrd="0" destOrd="0" presId="urn:microsoft.com/office/officeart/2005/8/layout/hProcess10"/>
    <dgm:cxn modelId="{77531CA4-0C55-46D0-9765-690D1568B1BA}" type="presOf" srcId="{E9E9A568-0DE3-43E0-B687-A8F590BEEEF4}" destId="{8C70745D-BF0A-40EA-9688-07072B0F7F44}" srcOrd="0" destOrd="2" presId="urn:microsoft.com/office/officeart/2005/8/layout/hProcess10"/>
    <dgm:cxn modelId="{6D7FD276-9542-403F-A569-2BA3A6E542FD}" type="presParOf" srcId="{E5D050A5-6E5B-40B7-8C85-8F074D640E22}" destId="{EA77EB38-8D0F-4B21-9562-14C97DA1ED3A}" srcOrd="0" destOrd="0" presId="urn:microsoft.com/office/officeart/2005/8/layout/hProcess10"/>
    <dgm:cxn modelId="{2DF389A5-27AD-4926-A5FA-EBD22E21FDEE}" type="presParOf" srcId="{EA77EB38-8D0F-4B21-9562-14C97DA1ED3A}" destId="{2C89BCE2-9A75-40BD-9337-F82CE28317C6}" srcOrd="0" destOrd="0" presId="urn:microsoft.com/office/officeart/2005/8/layout/hProcess10"/>
    <dgm:cxn modelId="{6484185D-8F35-4ABA-8820-0A2307BFF1AA}" type="presParOf" srcId="{EA77EB38-8D0F-4B21-9562-14C97DA1ED3A}" destId="{448294CB-7D21-4373-AEB2-5B506A1D7052}" srcOrd="1" destOrd="0" presId="urn:microsoft.com/office/officeart/2005/8/layout/hProcess10"/>
    <dgm:cxn modelId="{C5D14587-D43E-4354-B036-CFA34D067962}" type="presParOf" srcId="{E5D050A5-6E5B-40B7-8C85-8F074D640E22}" destId="{5D54FC71-DC09-4821-895C-03CA4D01D063}" srcOrd="1" destOrd="0" presId="urn:microsoft.com/office/officeart/2005/8/layout/hProcess10"/>
    <dgm:cxn modelId="{D6562771-2C1A-4E80-B16D-C7E1CA29DFB6}" type="presParOf" srcId="{5D54FC71-DC09-4821-895C-03CA4D01D063}" destId="{39826A1A-1E48-447D-8FAC-6FF4E41CE736}" srcOrd="0" destOrd="0" presId="urn:microsoft.com/office/officeart/2005/8/layout/hProcess10"/>
    <dgm:cxn modelId="{C06C4F83-E64F-4BAD-91F5-C9756FACB3B1}" type="presParOf" srcId="{E5D050A5-6E5B-40B7-8C85-8F074D640E22}" destId="{CBF60B27-3013-4EDC-BBE8-000DD3A5CAEA}" srcOrd="2" destOrd="0" presId="urn:microsoft.com/office/officeart/2005/8/layout/hProcess10"/>
    <dgm:cxn modelId="{80D8FB9C-C9EE-405A-8B4F-65AF3801BC44}" type="presParOf" srcId="{CBF60B27-3013-4EDC-BBE8-000DD3A5CAEA}" destId="{64125C40-C38C-4AAA-BAE5-DC6999D98B48}" srcOrd="0" destOrd="0" presId="urn:microsoft.com/office/officeart/2005/8/layout/hProcess10"/>
    <dgm:cxn modelId="{6784D6DA-440F-4479-B493-C4E8E0DFB449}" type="presParOf" srcId="{CBF60B27-3013-4EDC-BBE8-000DD3A5CAEA}" destId="{AF6C29B7-78F7-4B68-B66D-B1BFC7823630}" srcOrd="1" destOrd="0" presId="urn:microsoft.com/office/officeart/2005/8/layout/hProcess10"/>
    <dgm:cxn modelId="{6EC63CB2-899F-4173-82AA-5B4A6C4D3163}" type="presParOf" srcId="{E5D050A5-6E5B-40B7-8C85-8F074D640E22}" destId="{A6C912EE-BDAD-4A7D-8349-09E02BA140C2}" srcOrd="3" destOrd="0" presId="urn:microsoft.com/office/officeart/2005/8/layout/hProcess10"/>
    <dgm:cxn modelId="{4E1B4AE2-8DDB-4DB2-93AF-FDDF5EAB1877}" type="presParOf" srcId="{A6C912EE-BDAD-4A7D-8349-09E02BA140C2}" destId="{84F9A8A0-EE35-4978-8BEC-1D03E1862A7C}" srcOrd="0" destOrd="0" presId="urn:microsoft.com/office/officeart/2005/8/layout/hProcess10"/>
    <dgm:cxn modelId="{8D5879FE-287B-45D6-99AB-D8382CB44062}" type="presParOf" srcId="{E5D050A5-6E5B-40B7-8C85-8F074D640E22}" destId="{00422C55-02AB-4620-8E95-E254873EC676}" srcOrd="4" destOrd="0" presId="urn:microsoft.com/office/officeart/2005/8/layout/hProcess10"/>
    <dgm:cxn modelId="{7B2541F6-6B2D-437F-AE17-C66BD886658F}" type="presParOf" srcId="{00422C55-02AB-4620-8E95-E254873EC676}" destId="{1C0067F6-7863-4C35-8CB1-F0D7060264EC}" srcOrd="0" destOrd="0" presId="urn:microsoft.com/office/officeart/2005/8/layout/hProcess10"/>
    <dgm:cxn modelId="{37BFEAE4-D171-450F-B816-5A0284AC5DC3}" type="presParOf" srcId="{00422C55-02AB-4620-8E95-E254873EC676}" destId="{8C70745D-BF0A-40EA-9688-07072B0F7F44}" srcOrd="1" destOrd="0" presId="urn:microsoft.com/office/officeart/2005/8/layout/hProcess10"/>
    <dgm:cxn modelId="{61483CA4-EA47-4A10-90CA-C37F71557BE9}" type="presParOf" srcId="{E5D050A5-6E5B-40B7-8C85-8F074D640E22}" destId="{6EFA5030-52D9-4BB4-B96F-794EF01DF76E}" srcOrd="5" destOrd="0" presId="urn:microsoft.com/office/officeart/2005/8/layout/hProcess10"/>
    <dgm:cxn modelId="{FC1A172C-9DE8-4B3C-A91E-D4844880C6AB}" type="presParOf" srcId="{6EFA5030-52D9-4BB4-B96F-794EF01DF76E}" destId="{73615A91-2A45-401B-A0FE-86A0EE559EFF}" srcOrd="0" destOrd="0" presId="urn:microsoft.com/office/officeart/2005/8/layout/hProcess10"/>
    <dgm:cxn modelId="{A1140969-C031-4DD8-BD56-CB0EADD8FACD}" type="presParOf" srcId="{E5D050A5-6E5B-40B7-8C85-8F074D640E22}" destId="{5E991A0A-AD54-4B92-8653-9EA78D79B65E}" srcOrd="6" destOrd="0" presId="urn:microsoft.com/office/officeart/2005/8/layout/hProcess10"/>
    <dgm:cxn modelId="{B345E61D-BBB1-4CB6-B795-A2E61D1602B2}" type="presParOf" srcId="{5E991A0A-AD54-4B92-8653-9EA78D79B65E}" destId="{26E19718-0517-4527-8115-ECE389D9BCC2}" srcOrd="0" destOrd="0" presId="urn:microsoft.com/office/officeart/2005/8/layout/hProcess10"/>
    <dgm:cxn modelId="{32E6B2DE-BBE0-437C-BC52-7A7CEFB5AB85}" type="presParOf" srcId="{5E991A0A-AD54-4B92-8653-9EA78D79B65E}" destId="{EB025E29-4046-4CB3-A964-9FEF77771B0A}"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9BCE2-9A75-40BD-9337-F82CE28317C6}">
      <dsp:nvSpPr>
        <dsp:cNvPr id="0" name=""/>
        <dsp:cNvSpPr/>
      </dsp:nvSpPr>
      <dsp:spPr>
        <a:xfrm>
          <a:off x="4241206" y="127848"/>
          <a:ext cx="1259479" cy="1259479"/>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8294CB-7D21-4373-AEB2-5B506A1D7052}">
      <dsp:nvSpPr>
        <dsp:cNvPr id="0" name=""/>
        <dsp:cNvSpPr/>
      </dsp:nvSpPr>
      <dsp:spPr>
        <a:xfrm>
          <a:off x="4446238" y="883536"/>
          <a:ext cx="1259479" cy="12594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Front page with Leaflet map</a:t>
          </a:r>
        </a:p>
        <a:p>
          <a:pPr marL="57150" lvl="1" indent="-57150" algn="l" defTabSz="400050">
            <a:lnSpc>
              <a:spcPct val="90000"/>
            </a:lnSpc>
            <a:spcBef>
              <a:spcPct val="0"/>
            </a:spcBef>
            <a:spcAft>
              <a:spcPct val="15000"/>
            </a:spcAft>
            <a:buChar char="••"/>
          </a:pPr>
          <a:r>
            <a:rPr lang="en-US" sz="900" kern="1200" dirty="0"/>
            <a:t>Needs: JavaScript, Leaflet.js, flask, Heroku (maybe?)</a:t>
          </a:r>
        </a:p>
      </dsp:txBody>
      <dsp:txXfrm>
        <a:off x="4483127" y="920425"/>
        <a:ext cx="1185701" cy="1185701"/>
      </dsp:txXfrm>
    </dsp:sp>
    <dsp:sp modelId="{5D54FC71-DC09-4821-895C-03CA4D01D063}">
      <dsp:nvSpPr>
        <dsp:cNvPr id="0" name=""/>
        <dsp:cNvSpPr/>
      </dsp:nvSpPr>
      <dsp:spPr>
        <a:xfrm rot="5397542">
          <a:off x="4647235" y="2340681"/>
          <a:ext cx="520196" cy="302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692598" y="2355813"/>
        <a:ext cx="429406" cy="181581"/>
      </dsp:txXfrm>
    </dsp:sp>
    <dsp:sp modelId="{64125C40-C38C-4AAA-BAE5-DC6999D98B48}">
      <dsp:nvSpPr>
        <dsp:cNvPr id="0" name=""/>
        <dsp:cNvSpPr/>
      </dsp:nvSpPr>
      <dsp:spPr>
        <a:xfrm>
          <a:off x="4243170" y="2873602"/>
          <a:ext cx="1259479" cy="1259479"/>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18000" r="-1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6C29B7-78F7-4B68-B66D-B1BFC7823630}">
      <dsp:nvSpPr>
        <dsp:cNvPr id="0" name=""/>
        <dsp:cNvSpPr/>
      </dsp:nvSpPr>
      <dsp:spPr>
        <a:xfrm>
          <a:off x="4385316" y="3619857"/>
          <a:ext cx="1448577" cy="12594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Satellite data pulled from API</a:t>
          </a:r>
        </a:p>
        <a:p>
          <a:pPr marL="57150" lvl="1" indent="-57150" algn="l" defTabSz="400050">
            <a:lnSpc>
              <a:spcPct val="90000"/>
            </a:lnSpc>
            <a:spcBef>
              <a:spcPct val="0"/>
            </a:spcBef>
            <a:spcAft>
              <a:spcPct val="15000"/>
            </a:spcAft>
            <a:buChar char="••"/>
          </a:pPr>
          <a:r>
            <a:rPr lang="en-US" sz="900" kern="1200" dirty="0"/>
            <a:t>Needs: Python, Planet.com API, module </a:t>
          </a:r>
          <a:r>
            <a:rPr lang="en-US" sz="900" b="1" kern="1200" dirty="0" smtClean="0"/>
            <a:t>asteroid</a:t>
          </a:r>
          <a:r>
            <a:rPr lang="en-US" sz="900" kern="1200" dirty="0" smtClean="0"/>
            <a:t> </a:t>
          </a:r>
          <a:r>
            <a:rPr lang="en-US" sz="900" kern="1200" dirty="0"/>
            <a:t>(for converting pictures into numbers)</a:t>
          </a:r>
        </a:p>
      </dsp:txBody>
      <dsp:txXfrm>
        <a:off x="4422205" y="3656746"/>
        <a:ext cx="1374799" cy="1185701"/>
      </dsp:txXfrm>
    </dsp:sp>
    <dsp:sp modelId="{A6C912EE-BDAD-4A7D-8349-09E02BA140C2}">
      <dsp:nvSpPr>
        <dsp:cNvPr id="0" name=""/>
        <dsp:cNvSpPr/>
      </dsp:nvSpPr>
      <dsp:spPr>
        <a:xfrm rot="10800000">
          <a:off x="2834191" y="3352024"/>
          <a:ext cx="704489" cy="302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2924981" y="3412551"/>
        <a:ext cx="613699" cy="181581"/>
      </dsp:txXfrm>
    </dsp:sp>
    <dsp:sp modelId="{1C0067F6-7863-4C35-8CB1-F0D7060264EC}">
      <dsp:nvSpPr>
        <dsp:cNvPr id="0" name=""/>
        <dsp:cNvSpPr/>
      </dsp:nvSpPr>
      <dsp:spPr>
        <a:xfrm>
          <a:off x="970864" y="2873602"/>
          <a:ext cx="1259479" cy="125947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70745D-BF0A-40EA-9688-07072B0F7F44}">
      <dsp:nvSpPr>
        <dsp:cNvPr id="0" name=""/>
        <dsp:cNvSpPr/>
      </dsp:nvSpPr>
      <dsp:spPr>
        <a:xfrm>
          <a:off x="1175895" y="3629290"/>
          <a:ext cx="1259479" cy="12594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Calculating results</a:t>
          </a:r>
        </a:p>
        <a:p>
          <a:pPr marL="57150" lvl="1" indent="-57150" algn="l" defTabSz="400050">
            <a:lnSpc>
              <a:spcPct val="90000"/>
            </a:lnSpc>
            <a:spcBef>
              <a:spcPct val="0"/>
            </a:spcBef>
            <a:spcAft>
              <a:spcPct val="15000"/>
            </a:spcAft>
            <a:buChar char="••"/>
          </a:pPr>
          <a:r>
            <a:rPr lang="en-US" sz="900" kern="1200" dirty="0"/>
            <a:t>Needs: Python, Machine Learning, some simple formulas like NDVI</a:t>
          </a:r>
        </a:p>
        <a:p>
          <a:pPr marL="57150" lvl="1" indent="-57150" algn="l" defTabSz="400050">
            <a:lnSpc>
              <a:spcPct val="90000"/>
            </a:lnSpc>
            <a:spcBef>
              <a:spcPct val="0"/>
            </a:spcBef>
            <a:spcAft>
              <a:spcPct val="15000"/>
            </a:spcAft>
            <a:buChar char="••"/>
          </a:pPr>
          <a:r>
            <a:rPr lang="en-US" sz="900" kern="1200" dirty="0"/>
            <a:t>AWS (if there’s large amount of data/computing)</a:t>
          </a:r>
        </a:p>
      </dsp:txBody>
      <dsp:txXfrm>
        <a:off x="1212784" y="3666179"/>
        <a:ext cx="1185701" cy="1185701"/>
      </dsp:txXfrm>
    </dsp:sp>
    <dsp:sp modelId="{6EFA5030-52D9-4BB4-B96F-794EF01DF76E}">
      <dsp:nvSpPr>
        <dsp:cNvPr id="0" name=""/>
        <dsp:cNvSpPr/>
      </dsp:nvSpPr>
      <dsp:spPr>
        <a:xfrm rot="16137135">
          <a:off x="1532085" y="2329088"/>
          <a:ext cx="530895" cy="302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1578310" y="2435002"/>
        <a:ext cx="440105" cy="181581"/>
      </dsp:txXfrm>
    </dsp:sp>
    <dsp:sp modelId="{26E19718-0517-4527-8115-ECE389D9BCC2}">
      <dsp:nvSpPr>
        <dsp:cNvPr id="0" name=""/>
        <dsp:cNvSpPr/>
      </dsp:nvSpPr>
      <dsp:spPr>
        <a:xfrm>
          <a:off x="920093" y="97533"/>
          <a:ext cx="1259479" cy="125947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025E29-4046-4CB3-A964-9FEF77771B0A}">
      <dsp:nvSpPr>
        <dsp:cNvPr id="0" name=""/>
        <dsp:cNvSpPr/>
      </dsp:nvSpPr>
      <dsp:spPr>
        <a:xfrm>
          <a:off x="1133021" y="883536"/>
          <a:ext cx="1259479" cy="12594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Front page with visualization of results</a:t>
          </a:r>
        </a:p>
        <a:p>
          <a:pPr marL="57150" lvl="1" indent="-57150" algn="l" defTabSz="400050">
            <a:lnSpc>
              <a:spcPct val="90000"/>
            </a:lnSpc>
            <a:spcBef>
              <a:spcPct val="0"/>
            </a:spcBef>
            <a:spcAft>
              <a:spcPct val="15000"/>
            </a:spcAft>
            <a:buChar char="••"/>
          </a:pPr>
          <a:r>
            <a:rPr lang="en-US" sz="900" kern="1200" dirty="0"/>
            <a:t>Needs: JavaScript, Tableau</a:t>
          </a:r>
        </a:p>
      </dsp:txBody>
      <dsp:txXfrm>
        <a:off x="1169910" y="920425"/>
        <a:ext cx="1185701" cy="11857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AC2FF676-0F37-45E1-ABDA-3FE96B770D3D}" type="datetimeFigureOut">
              <a:rPr lang="en-US" smtClean="0"/>
              <a:pPr/>
              <a:t>5/3/2019</a:t>
            </a:fld>
            <a:endParaRPr lang="en-US"/>
          </a:p>
        </p:txBody>
      </p:sp>
      <p:sp>
        <p:nvSpPr>
          <p:cNvPr id="4" name="Footer Placeholder 3"/>
          <p:cNvSpPr>
            <a:spLocks noGrp="1"/>
          </p:cNvSpPr>
          <p:nvPr>
            <p:ph type="ftr" sz="quarter" idx="2"/>
          </p:nvPr>
        </p:nvSpPr>
        <p:spPr>
          <a:xfrm>
            <a:off x="0" y="9432925"/>
            <a:ext cx="2944813"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100" y="9432925"/>
            <a:ext cx="2944813" cy="496888"/>
          </a:xfrm>
          <a:prstGeom prst="rect">
            <a:avLst/>
          </a:prstGeom>
        </p:spPr>
        <p:txBody>
          <a:bodyPr vert="horz" lIns="91440" tIns="45720" rIns="91440" bIns="45720" rtlCol="0" anchor="b"/>
          <a:lstStyle>
            <a:lvl1pPr algn="r">
              <a:defRPr sz="1200"/>
            </a:lvl1pPr>
          </a:lstStyle>
          <a:p>
            <a:fld id="{7BFAB069-D023-4A02-B837-A8586A54CFC4}" type="slidenum">
              <a:rPr lang="en-US" smtClean="0"/>
              <a:pPr/>
              <a:t>‹#›</a:t>
            </a:fld>
            <a:endParaRPr lang="en-US"/>
          </a:p>
        </p:txBody>
      </p:sp>
    </p:spTree>
    <p:extLst>
      <p:ext uri="{BB962C8B-B14F-4D97-AF65-F5344CB8AC3E}">
        <p14:creationId xmlns:p14="http://schemas.microsoft.com/office/powerpoint/2010/main" val="3957602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410EADCA-CECE-4738-B0B3-7821E904A13F}" type="datetimeFigureOut">
              <a:rPr lang="en-US" smtClean="0"/>
              <a:pPr/>
              <a:t>5/3/2019</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8050"/>
            <a:ext cx="5435600" cy="446881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100" y="9432925"/>
            <a:ext cx="2944813" cy="496888"/>
          </a:xfrm>
          <a:prstGeom prst="rect">
            <a:avLst/>
          </a:prstGeom>
        </p:spPr>
        <p:txBody>
          <a:bodyPr vert="horz" lIns="91440" tIns="45720" rIns="91440" bIns="45720" rtlCol="0" anchor="b"/>
          <a:lstStyle>
            <a:lvl1pPr algn="r">
              <a:defRPr sz="1200"/>
            </a:lvl1pPr>
          </a:lstStyle>
          <a:p>
            <a:fld id="{2D152F56-A4C8-4BC9-9670-8B6F4753A055}" type="slidenum">
              <a:rPr lang="en-US" smtClean="0"/>
              <a:pPr/>
              <a:t>‹#›</a:t>
            </a:fld>
            <a:endParaRPr lang="en-US"/>
          </a:p>
        </p:txBody>
      </p:sp>
    </p:spTree>
    <p:extLst>
      <p:ext uri="{BB962C8B-B14F-4D97-AF65-F5344CB8AC3E}">
        <p14:creationId xmlns:p14="http://schemas.microsoft.com/office/powerpoint/2010/main" val="141328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Inform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Arial"/>
                <a:ea typeface="+mn-ea"/>
                <a:cs typeface="+mn-cs"/>
              </a:rPr>
              <a:t>Analysis of data</a:t>
            </a:r>
            <a:r>
              <a:rPr lang="en-US" sz="1200" b="0" i="0" kern="1200" dirty="0" smtClean="0">
                <a:solidFill>
                  <a:schemeClr val="tx1"/>
                </a:solidFill>
                <a:effectLst/>
                <a:latin typeface="Arial"/>
                <a:ea typeface="+mn-ea"/>
                <a:cs typeface="+mn-cs"/>
              </a:rPr>
              <a:t> is a process of inspecting, cleaning, transforming, and modeling </a:t>
            </a:r>
            <a:r>
              <a:rPr lang="en-US" sz="1200" b="0" i="0" u="none" strike="noStrike" kern="1200" dirty="0" smtClean="0">
                <a:solidFill>
                  <a:schemeClr val="tx1"/>
                </a:solidFill>
                <a:effectLst/>
                <a:latin typeface="Arial"/>
                <a:ea typeface="+mn-ea"/>
                <a:cs typeface="+mn-cs"/>
                <a:hlinkClick r:id="rId3" tooltip="Data"/>
              </a:rPr>
              <a:t>data</a:t>
            </a:r>
            <a:r>
              <a:rPr lang="en-US" sz="1200" b="0" i="0" kern="1200" dirty="0" smtClean="0">
                <a:solidFill>
                  <a:schemeClr val="tx1"/>
                </a:solidFill>
                <a:effectLst/>
                <a:latin typeface="Arial"/>
                <a:ea typeface="+mn-ea"/>
                <a:cs typeface="+mn-cs"/>
              </a:rPr>
              <a:t> with the goal of discovering useful </a:t>
            </a:r>
            <a:r>
              <a:rPr lang="en-US" sz="1200" b="0" i="0" u="none" strike="noStrike" kern="1200" dirty="0" smtClean="0">
                <a:solidFill>
                  <a:schemeClr val="tx1"/>
                </a:solidFill>
                <a:effectLst/>
                <a:latin typeface="Arial"/>
                <a:ea typeface="+mn-ea"/>
                <a:cs typeface="+mn-cs"/>
                <a:hlinkClick r:id="rId4" tooltip="Information"/>
              </a:rPr>
              <a:t>information</a:t>
            </a:r>
            <a:r>
              <a:rPr lang="en-US" sz="1200" b="0" i="0" kern="1200" dirty="0" smtClean="0">
                <a:solidFill>
                  <a:schemeClr val="tx1"/>
                </a:solidFill>
                <a:effectLst/>
                <a:latin typeface="Arial"/>
                <a:ea typeface="+mn-ea"/>
                <a:cs typeface="+mn-cs"/>
              </a:rPr>
              <a:t>, suggesting conclusions, and supporting decision-making.</a:t>
            </a:r>
            <a:endParaRPr lang="en-US" dirty="0" smtClean="0"/>
          </a:p>
          <a:p>
            <a:endParaRPr lang="en-US" dirty="0" smtClean="0"/>
          </a:p>
          <a:p>
            <a:r>
              <a:rPr lang="en-US" dirty="0" smtClean="0"/>
              <a:t>Examples:</a:t>
            </a:r>
          </a:p>
          <a:p>
            <a:r>
              <a:rPr lang="en-US" dirty="0" smtClean="0"/>
              <a:t>Data Warehousing: Monthly bill, Interactive dashboards</a:t>
            </a:r>
          </a:p>
          <a:p>
            <a:r>
              <a:rPr lang="en-US" dirty="0" smtClean="0"/>
              <a:t>Machine Learning: Sentiment Analysis, Prediction</a:t>
            </a:r>
          </a:p>
          <a:p>
            <a:r>
              <a:rPr lang="en-US" dirty="0" smtClean="0"/>
              <a:t>Stream processing: Alerts, 1 minute metrics, etc.</a:t>
            </a:r>
          </a:p>
          <a:p>
            <a:endParaRPr lang="en-US" sz="1200" b="0" i="0" kern="1200" dirty="0" smtClean="0">
              <a:solidFill>
                <a:schemeClr val="tx1"/>
              </a:solidFill>
              <a:effectLst/>
              <a:latin typeface="Arial"/>
              <a:ea typeface="+mn-ea"/>
              <a:cs typeface="+mn-cs"/>
            </a:endParaRP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http://www.jmlr.org/papers/volume9/li08a/li08a.pdf</a:t>
            </a:r>
          </a:p>
          <a:p>
            <a:r>
              <a:rPr lang="en-US" b="1" dirty="0" smtClean="0">
                <a:hlinkClick r:id=""/>
              </a:rPr>
              <a:t>Forecasting Web Page Views:</a:t>
            </a:r>
          </a:p>
          <a:p>
            <a:endParaRPr lang="en-US" b="1" dirty="0" smtClean="0">
              <a:hlinkClick r:id=""/>
            </a:endParaRPr>
          </a:p>
          <a:p>
            <a:r>
              <a:rPr lang="en-US" b="1" dirty="0" smtClean="0">
                <a:hlinkClick r:id=""/>
              </a:rPr>
              <a:t>http://nlp.stanford.edu/sentiment/</a:t>
            </a:r>
          </a:p>
          <a:p>
            <a:r>
              <a:rPr lang="en-US" b="1" dirty="0" smtClean="0">
                <a:hlinkClick r:id=""/>
              </a:rPr>
              <a:t>http://nlp.stanford.edu/sentiment/Methods and Observations</a:t>
            </a:r>
            <a:endParaRPr lang="en-US" b="1" dirty="0" smtClean="0"/>
          </a:p>
          <a:p>
            <a:endParaRPr lang="en-US" b="1" dirty="0" smtClean="0"/>
          </a:p>
          <a:p>
            <a:r>
              <a:rPr lang="en-US" b="1" dirty="0" smtClean="0"/>
              <a:t>https://en.wikipedia.org/wiki/Data_analysis</a:t>
            </a:r>
          </a:p>
          <a:p>
            <a:endParaRPr lang="en-US" b="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50908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5BB23-3A74-4432-9E75-41ABA7FCA7F4}" type="slidenum">
              <a:rPr lang="en-US" smtClean="0"/>
              <a:t>9</a:t>
            </a:fld>
            <a:endParaRPr lang="en-US"/>
          </a:p>
        </p:txBody>
      </p:sp>
    </p:spTree>
    <p:extLst>
      <p:ext uri="{BB962C8B-B14F-4D97-AF65-F5344CB8AC3E}">
        <p14:creationId xmlns:p14="http://schemas.microsoft.com/office/powerpoint/2010/main" val="262621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Similar to multi-tier web-app-data architectures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Concept of a “data bus” or “data 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21944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a:t>
            </a:r>
            <a:r>
              <a:rPr lang="en-US" dirty="0" err="1" smtClean="0"/>
              <a:t>sql</a:t>
            </a:r>
            <a:r>
              <a:rPr lang="en-US" baseline="0" dirty="0" smtClean="0"/>
              <a:t> convenient for computing multiple things at the same time</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14</a:t>
            </a:fld>
            <a:endParaRPr lang="en-US" dirty="0"/>
          </a:p>
        </p:txBody>
      </p:sp>
    </p:spTree>
    <p:extLst>
      <p:ext uri="{BB962C8B-B14F-4D97-AF65-F5344CB8AC3E}">
        <p14:creationId xmlns:p14="http://schemas.microsoft.com/office/powerpoint/2010/main" val="378105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0">
              <a:buFont typeface="Arial" panose="020B0604020202020204" pitchFamily="34" charset="0"/>
              <a:buNone/>
            </a:pPr>
            <a:r>
              <a:rPr lang="en-US" dirty="0" smtClean="0"/>
              <a:t>Best practices</a:t>
            </a:r>
          </a:p>
          <a:p>
            <a:pPr marL="1085850" lvl="1" indent="-342900">
              <a:buFont typeface="Arial" panose="020B0604020202020204" pitchFamily="34" charset="0"/>
              <a:buChar char="•"/>
            </a:pPr>
            <a:endParaRPr lang="en-US" dirty="0" smtClean="0"/>
          </a:p>
          <a:p>
            <a:pPr marL="74295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BDT318 - Netflix Keystone: How Netflix Handles Data Streams Up to 8 Million Events Per Second</a:t>
            </a:r>
          </a:p>
          <a:p>
            <a:pPr marL="742950" lvl="1" indent="0">
              <a:buFont typeface="Arial" panose="020B0604020202020204" pitchFamily="34" charset="0"/>
              <a:buNone/>
            </a:pPr>
            <a:endParaRPr lang="en-US" dirty="0" smtClean="0"/>
          </a:p>
          <a:p>
            <a:pPr marL="342900" indent="-342900">
              <a:buFont typeface="Arial" panose="020B0604020202020204" pitchFamily="34" charset="0"/>
              <a:buChar char="•"/>
            </a:pPr>
            <a:r>
              <a:rPr lang="en-US" dirty="0" smtClean="0"/>
              <a:t>Use Kinesis or Kafka for stream storage</a:t>
            </a:r>
          </a:p>
          <a:p>
            <a:pPr marL="342900" indent="-342900">
              <a:buFont typeface="Arial" panose="020B0604020202020204" pitchFamily="34" charset="0"/>
              <a:buChar char="•"/>
            </a:pPr>
            <a:r>
              <a:rPr lang="en-US" dirty="0" smtClean="0"/>
              <a:t>Use appropriate stream processing tool</a:t>
            </a:r>
          </a:p>
          <a:p>
            <a:pPr marL="1085850" lvl="1" indent="-342900">
              <a:buFont typeface="Arial" panose="020B0604020202020204" pitchFamily="34" charset="0"/>
              <a:buChar char="•"/>
            </a:pPr>
            <a:r>
              <a:rPr lang="en-US" dirty="0" smtClean="0"/>
              <a:t>KCL – Simple, only for Kinesis</a:t>
            </a:r>
          </a:p>
          <a:p>
            <a:pPr marL="1085850" lvl="1" indent="-342900">
              <a:buFont typeface="Arial" panose="020B0604020202020204" pitchFamily="34" charset="0"/>
              <a:buChar char="•"/>
            </a:pPr>
            <a:r>
              <a:rPr lang="en-US" dirty="0" smtClean="0"/>
              <a:t>Apache Storm – general purpose</a:t>
            </a:r>
          </a:p>
          <a:p>
            <a:pPr marL="1085850" lvl="1" indent="-342900">
              <a:buFont typeface="Arial" panose="020B0604020202020204" pitchFamily="34" charset="0"/>
              <a:buChar char="•"/>
            </a:pPr>
            <a:r>
              <a:rPr lang="en-US" dirty="0" smtClean="0"/>
              <a:t>Spark Streaming – Windowing, </a:t>
            </a:r>
            <a:r>
              <a:rPr lang="en-US" dirty="0" err="1" smtClean="0"/>
              <a:t>MLlib</a:t>
            </a:r>
            <a:r>
              <a:rPr lang="en-US" dirty="0" smtClean="0"/>
              <a:t>, </a:t>
            </a:r>
            <a:r>
              <a:rPr lang="en-US" dirty="0" err="1" smtClean="0"/>
              <a:t>Statefull</a:t>
            </a:r>
            <a:endParaRPr lang="en-US" dirty="0" smtClean="0"/>
          </a:p>
          <a:p>
            <a:pPr marL="1085850" lvl="1" indent="-342900">
              <a:buFont typeface="Arial" panose="020B0604020202020204" pitchFamily="34" charset="0"/>
              <a:buChar char="•"/>
            </a:pPr>
            <a:r>
              <a:rPr lang="en-US" dirty="0" smtClean="0"/>
              <a:t>AWS Lambda – fully managed, no servers, stateless </a:t>
            </a:r>
          </a:p>
          <a:p>
            <a:pPr marL="342900" indent="-342900">
              <a:buFont typeface="Arial" panose="020B0604020202020204" pitchFamily="34" charset="0"/>
              <a:buChar char="•"/>
            </a:pPr>
            <a:r>
              <a:rPr lang="en-US" dirty="0" smtClean="0"/>
              <a:t>Use Amazon SNS for Alerts</a:t>
            </a:r>
          </a:p>
          <a:p>
            <a:pPr marL="342900" indent="-342900">
              <a:buFont typeface="Arial" panose="020B0604020202020204" pitchFamily="34" charset="0"/>
              <a:buChar char="•"/>
            </a:pPr>
            <a:r>
              <a:rPr lang="en-US" dirty="0" smtClean="0"/>
              <a:t>Use Amazon ML for predictions </a:t>
            </a:r>
          </a:p>
          <a:p>
            <a:pPr marL="342900" indent="-342900">
              <a:buFont typeface="Arial" panose="020B0604020202020204" pitchFamily="34" charset="0"/>
              <a:buChar char="•"/>
            </a:pPr>
            <a:r>
              <a:rPr lang="en-US" dirty="0" smtClean="0"/>
              <a:t>Use a managed database/cache for state management</a:t>
            </a:r>
          </a:p>
          <a:p>
            <a:pPr marL="342900" indent="-342900">
              <a:buFont typeface="Arial" panose="020B0604020202020204" pitchFamily="34" charset="0"/>
              <a:buChar char="•"/>
            </a:pPr>
            <a:r>
              <a:rPr lang="en-US" dirty="0" smtClean="0"/>
              <a:t>Use a visualization tool for KPI visualization </a:t>
            </a:r>
          </a:p>
          <a:p>
            <a:pPr marL="1085850" lvl="1" indent="-342900">
              <a:buFont typeface="Arial" panose="020B0604020202020204" pitchFamily="34" charset="0"/>
              <a:buChar char="•"/>
            </a:pPr>
            <a:endParaRPr lang="en-US" dirty="0" smtClean="0"/>
          </a:p>
          <a:p>
            <a:pPr marL="1085850" lvl="1" indent="-342900">
              <a:buFont typeface="Arial" panose="020B0604020202020204" pitchFamily="34" charset="0"/>
              <a:buChar char="•"/>
            </a:pPr>
            <a:endParaRPr lang="en-US" dirty="0" smtClean="0"/>
          </a:p>
          <a:p>
            <a:pPr marL="1085850" lvl="1" indent="-34290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76244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go into solving</a:t>
            </a:r>
            <a:r>
              <a:rPr lang="en-US" baseline="0" dirty="0" smtClean="0"/>
              <a:t> the Big architecture, I want to introduce some “tried and test” architecture principles.  </a:t>
            </a:r>
          </a:p>
          <a:p>
            <a:endParaRPr lang="en-US" baseline="0" dirty="0" smtClean="0"/>
          </a:p>
          <a:p>
            <a:pPr marL="228600" indent="-228600">
              <a:buAutoNum type="arabicParenR"/>
            </a:pPr>
            <a:r>
              <a:rPr lang="en-US" baseline="0" dirty="0" smtClean="0"/>
              <a:t>Here at AWS we believe you should be using the right tool for the job – “instead of using a big </a:t>
            </a:r>
            <a:r>
              <a:rPr lang="en-US" baseline="0" dirty="0" err="1" smtClean="0"/>
              <a:t>swiss</a:t>
            </a:r>
            <a:r>
              <a:rPr lang="en-US" baseline="0" dirty="0" smtClean="0"/>
              <a:t> army knife for using a screw </a:t>
            </a:r>
            <a:r>
              <a:rPr lang="en-US" baseline="0" dirty="0" err="1" smtClean="0"/>
              <a:t>dreive</a:t>
            </a:r>
            <a:r>
              <a:rPr lang="en-US" baseline="0" dirty="0" smtClean="0"/>
              <a:t>, it will be best to use a screw drive - this is especially important for big data architectures. We’ll talk about this more.</a:t>
            </a:r>
          </a:p>
          <a:p>
            <a:pPr marL="228600" indent="-228600">
              <a:buAutoNum type="arabicParenR"/>
            </a:pPr>
            <a:r>
              <a:rPr lang="en-US" baseline="0" dirty="0" smtClean="0"/>
              <a:t>Decoupled architecture http://whatis.techtarget.com/definition/decoupled-architecture - </a:t>
            </a:r>
            <a:r>
              <a:rPr lang="en-US" sz="1200" b="0" i="0" kern="1200" dirty="0" smtClean="0">
                <a:solidFill>
                  <a:schemeClr val="tx1"/>
                </a:solidFill>
                <a:effectLst/>
                <a:latin typeface="Arial"/>
                <a:ea typeface="+mn-ea"/>
                <a:cs typeface="+mn-cs"/>
              </a:rPr>
              <a:t>In general, a decoupled architecture is a framework for complex work that allows components to remain completely autonomous and unaware of each other…this has been tried and battle test. </a:t>
            </a:r>
          </a:p>
          <a:p>
            <a:pPr marL="228600" indent="-228600">
              <a:buAutoNum type="arabicParenR"/>
            </a:pPr>
            <a:r>
              <a:rPr lang="en-US" sz="1200" b="0" i="0" kern="1200" dirty="0" smtClean="0">
                <a:solidFill>
                  <a:schemeClr val="tx1"/>
                </a:solidFill>
                <a:effectLst/>
                <a:latin typeface="Arial"/>
                <a:ea typeface="+mn-ea"/>
                <a:cs typeface="+mn-cs"/>
              </a:rPr>
              <a:t>Managed services – this is relatively now  - Should I install</a:t>
            </a:r>
            <a:r>
              <a:rPr lang="en-US" sz="1200" b="0" i="0" kern="1200" baseline="0" dirty="0" smtClean="0">
                <a:solidFill>
                  <a:schemeClr val="tx1"/>
                </a:solidFill>
                <a:effectLst/>
                <a:latin typeface="Arial"/>
                <a:ea typeface="+mn-ea"/>
                <a:cs typeface="+mn-cs"/>
              </a:rPr>
              <a:t> Cassandra or MongoDB or </a:t>
            </a:r>
            <a:r>
              <a:rPr lang="en-US" sz="1200" b="0" i="0" kern="1200" baseline="0" dirty="0" err="1" smtClean="0">
                <a:solidFill>
                  <a:schemeClr val="tx1"/>
                </a:solidFill>
                <a:effectLst/>
                <a:latin typeface="Arial"/>
                <a:ea typeface="+mn-ea"/>
                <a:cs typeface="+mn-cs"/>
              </a:rPr>
              <a:t>CouchDB</a:t>
            </a:r>
            <a:r>
              <a:rPr lang="en-US" sz="1200" b="0" i="0" kern="1200" baseline="0" dirty="0" smtClean="0">
                <a:solidFill>
                  <a:schemeClr val="tx1"/>
                </a:solidFill>
                <a:effectLst/>
                <a:latin typeface="Arial"/>
                <a:ea typeface="+mn-ea"/>
                <a:cs typeface="+mn-cs"/>
              </a:rPr>
              <a:t> on AWS. You obviously can. Sometimes there are good reasons for doing this. Many customers still do this. Netflix is a great example. They run a multi-region Cassandra and are a poster child for how to do this. But for most customers, delegating this task to AWS makes more sense….you are better of spending your time on building features for your customers rather than building highly scalable distributed systems.</a:t>
            </a:r>
          </a:p>
          <a:p>
            <a:pPr marL="228600" indent="-228600">
              <a:buAutoNum type="arabicParenR"/>
            </a:pPr>
            <a:r>
              <a:rPr lang="en-US" sz="1200" b="0" i="0" kern="1200" baseline="0" dirty="0" smtClean="0">
                <a:solidFill>
                  <a:schemeClr val="tx1"/>
                </a:solidFill>
                <a:effectLst/>
                <a:latin typeface="Arial"/>
                <a:ea typeface="+mn-ea"/>
                <a:cs typeface="+mn-cs"/>
              </a:rPr>
              <a:t>Lambda Architecture -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191695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r>
              <a:rPr lang="en-US" smtClean="0"/>
              <a:t>‹#›</a:t>
            </a:r>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7038FC52-B0F6-4283-8FB0-8BDB0F18E190}" type="slidenum">
              <a:rPr lang="en-US" smtClean="0"/>
              <a:pPr/>
              <a:t>‹#›</a:t>
            </a:fld>
            <a:endParaRPr lang="en-US"/>
          </a:p>
        </p:txBody>
      </p:sp>
      <p:pic>
        <p:nvPicPr>
          <p:cNvPr id="63" name="Picture 6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27532"/>
            <a:ext cx="9144000" cy="5143500"/>
          </a:xfrm>
          <a:prstGeom prst="rect">
            <a:avLst/>
          </a:prstGeom>
        </p:spPr>
      </p:pic>
    </p:spTree>
    <p:extLst>
      <p:ext uri="{BB962C8B-B14F-4D97-AF65-F5344CB8AC3E}">
        <p14:creationId xmlns:p14="http://schemas.microsoft.com/office/powerpoint/2010/main" val="77125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37789363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355062899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69022695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179602771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330973984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233579384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3825797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179628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62200"/>
            <a:ext cx="8229600" cy="1362075"/>
          </a:xfrm>
        </p:spPr>
        <p:txBody>
          <a:bodyPr anchor="ctr">
            <a:noAutofit/>
          </a:bodyPr>
          <a:lstStyle>
            <a:lvl1pPr algn="l">
              <a:defRPr sz="6600" b="1" cap="none"/>
            </a:lvl1pPr>
          </a:lstStyle>
          <a:p>
            <a:r>
              <a:rPr lang="en-US" dirty="0" smtClean="0"/>
              <a:t>Section 1</a:t>
            </a:r>
            <a:endParaRPr lang="en-US" dirty="0"/>
          </a:p>
        </p:txBody>
      </p:sp>
    </p:spTree>
    <p:extLst>
      <p:ext uri="{BB962C8B-B14F-4D97-AF65-F5344CB8AC3E}">
        <p14:creationId xmlns:p14="http://schemas.microsoft.com/office/powerpoint/2010/main" val="7516075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1116">
          <p15:clr>
            <a:srgbClr val="FBAE40"/>
          </p15:clr>
        </p15:guide>
        <p15:guide id="4294967295" pos="288">
          <p15:clr>
            <a:srgbClr val="FBAE40"/>
          </p15:clr>
        </p15:guide>
        <p15:guide id="4294967295" pos="54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2730500" y="4643694"/>
            <a:ext cx="3683000" cy="577849"/>
          </a:xfrm>
        </p:spPr>
        <p:txBody>
          <a:bodyPr>
            <a:normAutofit/>
          </a:bodyPr>
          <a:lstStyle>
            <a:lvl1pPr marL="0" indent="0" algn="ctr">
              <a:buNone/>
              <a:defRPr sz="1600" baseline="0"/>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2730500" y="5151695"/>
            <a:ext cx="3683000" cy="493184"/>
          </a:xfrm>
        </p:spPr>
        <p:txBody>
          <a:bodyPr>
            <a:normAutofit/>
          </a:bodyPr>
          <a:lstStyle>
            <a:lvl1pPr marL="0" indent="0" algn="ctr">
              <a:buNone/>
              <a:defRPr sz="1600" baseline="0">
                <a:solidFill>
                  <a:schemeClr val="accent6"/>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909506" y="2332554"/>
            <a:ext cx="7324988" cy="992716"/>
          </a:xfrm>
        </p:spPr>
        <p:txBody>
          <a:bodyPr>
            <a:noAutofit/>
          </a:bodyPr>
          <a:lstStyle>
            <a:lvl1pPr marL="0" indent="0" algn="ctr">
              <a:buNone/>
              <a:defRPr sz="4000" b="1" baseline="0"/>
            </a:lvl1pPr>
          </a:lstStyle>
          <a:p>
            <a:pPr lvl="0"/>
            <a:r>
              <a:rPr lang="en-US" dirty="0" smtClean="0"/>
              <a:t>Session Title</a:t>
            </a:r>
            <a:endParaRPr lang="en-US" dirty="0"/>
          </a:p>
        </p:txBody>
      </p:sp>
      <p:sp>
        <p:nvSpPr>
          <p:cNvPr id="12" name="Text Placeholder 11"/>
          <p:cNvSpPr>
            <a:spLocks noGrp="1"/>
          </p:cNvSpPr>
          <p:nvPr>
            <p:ph type="body" sz="quarter" idx="13" hasCustomPrompt="1"/>
          </p:nvPr>
        </p:nvSpPr>
        <p:spPr>
          <a:xfrm>
            <a:off x="1551209" y="3333017"/>
            <a:ext cx="6041582" cy="650465"/>
          </a:xfrm>
        </p:spPr>
        <p:txBody>
          <a:bodyPr/>
          <a:lstStyle>
            <a:lvl1pPr marL="0" indent="0" algn="ctr">
              <a:buNone/>
              <a:defRPr/>
            </a:lvl1pPr>
          </a:lstStyle>
          <a:p>
            <a:pPr lvl="0"/>
            <a:r>
              <a:rPr lang="en-US" dirty="0" smtClean="0"/>
              <a:t>Subtitle</a:t>
            </a:r>
          </a:p>
        </p:txBody>
      </p:sp>
      <p:sp>
        <p:nvSpPr>
          <p:cNvPr id="13" name="TextBox 12"/>
          <p:cNvSpPr txBox="1"/>
          <p:nvPr userDrawn="1"/>
        </p:nvSpPr>
        <p:spPr>
          <a:xfrm>
            <a:off x="489150" y="6521788"/>
            <a:ext cx="3027774" cy="107722"/>
          </a:xfrm>
          <a:prstGeom prst="rect">
            <a:avLst/>
          </a:prstGeom>
          <a:noFill/>
        </p:spPr>
        <p:txBody>
          <a:bodyPr wrap="square" lIns="0" tIns="0" rIns="0" bIns="0" rtlCol="0">
            <a:spAutoFit/>
          </a:bodyPr>
          <a:lstStyle/>
          <a:p>
            <a:pPr defTabSz="457200"/>
            <a:r>
              <a:rPr lang="en-US" sz="700" dirty="0" smtClean="0">
                <a:solidFill>
                  <a:prstClr val="white">
                    <a:lumMod val="50000"/>
                  </a:prstClr>
                </a:solidFill>
              </a:rPr>
              <a:t>© 2015, Amazon Web Services, Inc. or its Affiliates. All rights reserved.</a:t>
            </a:r>
            <a:endParaRPr lang="en-US" sz="700" dirty="0">
              <a:solidFill>
                <a:prstClr val="white">
                  <a:lumMod val="50000"/>
                </a:prstClr>
              </a:solidFill>
            </a:endParaRPr>
          </a:p>
        </p:txBody>
      </p:sp>
      <p:pic>
        <p:nvPicPr>
          <p:cNvPr id="2" name="Picture 1" descr="aws_reinvent_light.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087" y="636952"/>
            <a:ext cx="2763826" cy="770739"/>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38862" y="6265520"/>
            <a:ext cx="827750" cy="441467"/>
          </a:xfrm>
          <a:prstGeom prst="rect">
            <a:avLst/>
          </a:prstGeom>
        </p:spPr>
      </p:pic>
    </p:spTree>
    <p:extLst>
      <p:ext uri="{BB962C8B-B14F-4D97-AF65-F5344CB8AC3E}">
        <p14:creationId xmlns:p14="http://schemas.microsoft.com/office/powerpoint/2010/main" val="40346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pPr algn="r"/>
            <a:r>
              <a:rPr lang="en-US" smtClean="0"/>
              <a:t>‹#›</a:t>
            </a:r>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7038FC52-B0F6-4283-8FB0-8BDB0F18E190}" type="slidenum">
              <a:rPr lang="en-US" smtClean="0"/>
              <a:pPr/>
              <a:t>‹#›</a:t>
            </a:fld>
            <a:endParaRPr lang="en-US"/>
          </a:p>
        </p:txBody>
      </p:sp>
      <p:sp>
        <p:nvSpPr>
          <p:cNvPr id="7" name="Rectangle 6"/>
          <p:cNvSpPr/>
          <p:nvPr userDrawn="1"/>
        </p:nvSpPr>
        <p:spPr>
          <a:xfrm>
            <a:off x="0" y="0"/>
            <a:ext cx="9144000" cy="1295400"/>
          </a:xfrm>
          <a:prstGeom prst="rect">
            <a:avLst/>
          </a:prstGeom>
          <a:blipFill dpi="0" rotWithShape="1">
            <a:blip r:embed="rId2" cstate="print">
              <a:alphaModFix amt="4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190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328899" y="147626"/>
            <a:ext cx="8222435" cy="523220"/>
          </a:xfrm>
          <a:prstGeom prst="rect">
            <a:avLst/>
          </a:prstGeom>
          <a:noFill/>
        </p:spPr>
        <p:txBody>
          <a:bodyPr wrap="square" rtlCol="0">
            <a:spAutoFit/>
          </a:bodyPr>
          <a:lstStyle/>
          <a:p>
            <a:pPr defTabSz="457200"/>
            <a:r>
              <a:rPr lang="en-US" sz="2800" b="1" dirty="0" smtClean="0">
                <a:solidFill>
                  <a:prstClr val="white"/>
                </a:solidFill>
              </a:rPr>
              <a:t>What to Expect from the Session</a:t>
            </a:r>
            <a:endParaRPr lang="en-US" sz="2800" b="1" dirty="0">
              <a:solidFill>
                <a:prstClr val="white"/>
              </a:solidFill>
            </a:endParaRPr>
          </a:p>
        </p:txBody>
      </p:sp>
    </p:spTree>
    <p:extLst>
      <p:ext uri="{BB962C8B-B14F-4D97-AF65-F5344CB8AC3E}">
        <p14:creationId xmlns:p14="http://schemas.microsoft.com/office/powerpoint/2010/main" val="3147332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9"/>
            <a:ext cx="8205304" cy="727655"/>
          </a:xfrm>
        </p:spPr>
        <p:txBody>
          <a:bodyPr/>
          <a:lstStyle>
            <a:lvl1pPr>
              <a:defRPr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976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9"/>
            <a:ext cx="8205304" cy="727655"/>
          </a:xfrm>
        </p:spPr>
        <p:txBody>
          <a:bodyPr/>
          <a:lstStyle>
            <a:lvl1pPr>
              <a:defRPr>
                <a:solidFill>
                  <a:schemeClr val="bg1"/>
                </a:solidFill>
              </a:defRPr>
            </a:lvl1pPr>
          </a:lstStyle>
          <a:p>
            <a:r>
              <a:rPr lang="en-US" smtClean="0"/>
              <a:t>Click to edit Master title style</a:t>
            </a:r>
            <a:endParaRPr lang="en-US" dirty="0"/>
          </a:p>
        </p:txBody>
      </p:sp>
      <p:sp>
        <p:nvSpPr>
          <p:cNvPr id="4" name="Content Placeholder 2"/>
          <p:cNvSpPr>
            <a:spLocks noGrp="1"/>
          </p:cNvSpPr>
          <p:nvPr>
            <p:ph idx="1" hasCustomPrompt="1"/>
          </p:nvPr>
        </p:nvSpPr>
        <p:spPr>
          <a:xfrm>
            <a:off x="335998" y="1345776"/>
            <a:ext cx="8205304" cy="4868757"/>
          </a:xfrm>
        </p:spPr>
        <p:txBody>
          <a:bodyPr/>
          <a:lstStyle>
            <a:lvl1pPr marL="0" indent="0">
              <a:buNone/>
              <a:defRPr sz="2000" baseline="0">
                <a:solidFill>
                  <a:srgbClr val="3366FF"/>
                </a:solidFill>
                <a:latin typeface="Lucida Console"/>
                <a:cs typeface="Lucida Console"/>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smtClean="0"/>
              <a:t>; Syntax Test file for 68k Assembly code</a:t>
            </a:r>
          </a:p>
          <a:p>
            <a:pPr lvl="0"/>
            <a:r>
              <a:rPr lang="en-US" dirty="0" smtClean="0"/>
              <a:t>; Some comments about this file</a:t>
            </a:r>
          </a:p>
          <a:p>
            <a:pPr lvl="0"/>
            <a:r>
              <a:rPr lang="en-US" dirty="0" smtClean="0"/>
              <a:t>.D0 00000000</a:t>
            </a:r>
          </a:p>
          <a:p>
            <a:pPr lvl="0"/>
            <a:r>
              <a:rPr lang="en-US" dirty="0" smtClean="0"/>
              <a:t>MS 2100 00000002</a:t>
            </a:r>
          </a:p>
          <a:p>
            <a:pPr lvl="0"/>
            <a:r>
              <a:rPr lang="en-US" dirty="0" smtClean="0"/>
              <a:t>MM 2000;DI</a:t>
            </a:r>
          </a:p>
          <a:p>
            <a:pPr lvl="0"/>
            <a:r>
              <a:rPr lang="en-US" dirty="0" smtClean="0"/>
              <a:t>  LEA.L $002100,A1</a:t>
            </a:r>
          </a:p>
          <a:p>
            <a:pPr lvl="0"/>
            <a:r>
              <a:rPr lang="en-US" dirty="0" smtClean="0"/>
              <a:t>  MOVE.L #2, -(A1)</a:t>
            </a:r>
          </a:p>
          <a:p>
            <a:pPr lvl="0"/>
            <a:r>
              <a:rPr lang="en-US" dirty="0" smtClean="0"/>
              <a:t>  BSR $00002050</a:t>
            </a:r>
          </a:p>
          <a:p>
            <a:pPr lvl="0"/>
            <a:r>
              <a:rPr lang="en-US" dirty="0" smtClean="0"/>
              <a:t>MM 2050;DI</a:t>
            </a:r>
          </a:p>
          <a:p>
            <a:pPr lvl="0"/>
            <a:r>
              <a:rPr lang="en-US" dirty="0" smtClean="0"/>
              <a:t>  MOVE.L (A1)+,D1</a:t>
            </a:r>
          </a:p>
        </p:txBody>
      </p:sp>
    </p:spTree>
    <p:extLst>
      <p:ext uri="{BB962C8B-B14F-4D97-AF65-F5344CB8AC3E}">
        <p14:creationId xmlns:p14="http://schemas.microsoft.com/office/powerpoint/2010/main" val="2505823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2625603"/>
            <a:ext cx="7772400" cy="1240140"/>
          </a:xfrm>
        </p:spPr>
        <p:txBody>
          <a:bodyPr anchor="ctr">
            <a:noAutofit/>
          </a:bodyPr>
          <a:lstStyle>
            <a:lvl1pPr algn="l">
              <a:defRPr sz="4000" b="1" cap="none">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105176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9"/>
            <a:ext cx="8205304" cy="727655"/>
          </a:xfrm>
        </p:spPr>
        <p:txBody>
          <a:bodyPr>
            <a:normAutofit/>
          </a:bodyPr>
          <a:lstStyle>
            <a:lvl1pPr>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3575" y="1350010"/>
            <a:ext cx="4038600" cy="4629431"/>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4575" y="1350010"/>
            <a:ext cx="4038600" cy="4629431"/>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876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344071"/>
            <a:ext cx="4040188" cy="639763"/>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7743" y="1983832"/>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36789" y="153249"/>
            <a:ext cx="8205304" cy="727655"/>
          </a:xfrm>
        </p:spPr>
        <p:txBody>
          <a:bodyPr>
            <a:normAutofit/>
          </a:bodyPr>
          <a:lstStyle>
            <a:lvl1pPr>
              <a:defRPr sz="2800">
                <a:solidFill>
                  <a:schemeClr val="bg1"/>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4525570" y="1344071"/>
            <a:ext cx="4041775"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5"/>
          <p:cNvSpPr>
            <a:spLocks noGrp="1"/>
          </p:cNvSpPr>
          <p:nvPr>
            <p:ph sz="quarter" idx="4"/>
          </p:nvPr>
        </p:nvSpPr>
        <p:spPr>
          <a:xfrm>
            <a:off x="4525570" y="1983832"/>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797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9"/>
            <a:ext cx="8205304" cy="72765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7519" y="1348723"/>
            <a:ext cx="2442633" cy="4525963"/>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2" y="1348723"/>
            <a:ext cx="2442633" cy="4525963"/>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6" y="1348723"/>
            <a:ext cx="2442633" cy="4525963"/>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838947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8"/>
            <a:ext cx="8205304" cy="726923"/>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337742" y="4169445"/>
            <a:ext cx="1797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496747" y="4169445"/>
            <a:ext cx="1797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634585" y="4169445"/>
            <a:ext cx="1797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990345" y="4169445"/>
            <a:ext cx="1797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337742" y="2139139"/>
            <a:ext cx="1797050" cy="1792816"/>
          </a:xfrm>
        </p:spPr>
        <p:txBody>
          <a:bodyPr>
            <a:normAutofit/>
          </a:bodyPr>
          <a:lstStyle>
            <a:lvl1pPr>
              <a:defRPr sz="1400">
                <a:solidFill>
                  <a:schemeClr val="accent6">
                    <a:lumMod val="60000"/>
                    <a:lumOff val="40000"/>
                  </a:schemeClr>
                </a:solidFill>
              </a:defRPr>
            </a:lvl1pPr>
          </a:lstStyle>
          <a:p>
            <a:r>
              <a:rPr lang="en-US" smtClean="0"/>
              <a:t>Click icon to add picture</a:t>
            </a:r>
            <a:endParaRPr lang="en-US" dirty="0"/>
          </a:p>
        </p:txBody>
      </p:sp>
      <p:sp>
        <p:nvSpPr>
          <p:cNvPr id="16" name="Picture Placeholder 2"/>
          <p:cNvSpPr>
            <a:spLocks noGrp="1"/>
          </p:cNvSpPr>
          <p:nvPr>
            <p:ph type="pic" sz="quarter" idx="17"/>
          </p:nvPr>
        </p:nvSpPr>
        <p:spPr>
          <a:xfrm>
            <a:off x="2496747" y="2139139"/>
            <a:ext cx="1797050" cy="1792816"/>
          </a:xfrm>
        </p:spPr>
        <p:txBody>
          <a:bodyPr>
            <a:normAutofit/>
          </a:bodyPr>
          <a:lstStyle>
            <a:lvl1pPr>
              <a:defRPr sz="1400">
                <a:solidFill>
                  <a:schemeClr val="accent6">
                    <a:lumMod val="60000"/>
                    <a:lumOff val="40000"/>
                  </a:schemeClr>
                </a:solidFill>
              </a:defRPr>
            </a:lvl1pPr>
          </a:lstStyle>
          <a:p>
            <a:r>
              <a:rPr lang="en-US" smtClean="0"/>
              <a:t>Click icon to add picture</a:t>
            </a:r>
            <a:endParaRPr lang="en-US" dirty="0"/>
          </a:p>
        </p:txBody>
      </p:sp>
      <p:sp>
        <p:nvSpPr>
          <p:cNvPr id="17" name="Picture Placeholder 2"/>
          <p:cNvSpPr>
            <a:spLocks noGrp="1"/>
          </p:cNvSpPr>
          <p:nvPr>
            <p:ph type="pic" sz="quarter" idx="18"/>
          </p:nvPr>
        </p:nvSpPr>
        <p:spPr>
          <a:xfrm>
            <a:off x="4634585" y="2139139"/>
            <a:ext cx="1797050" cy="1792816"/>
          </a:xfrm>
        </p:spPr>
        <p:txBody>
          <a:bodyPr>
            <a:normAutofit/>
          </a:bodyPr>
          <a:lstStyle>
            <a:lvl1pPr>
              <a:defRPr sz="1400">
                <a:solidFill>
                  <a:schemeClr val="accent6">
                    <a:lumMod val="60000"/>
                    <a:lumOff val="40000"/>
                  </a:schemeClr>
                </a:solidFill>
              </a:defRPr>
            </a:lvl1pPr>
          </a:lstStyle>
          <a:p>
            <a:r>
              <a:rPr lang="en-US" smtClean="0"/>
              <a:t>Click icon to add picture</a:t>
            </a:r>
            <a:endParaRPr lang="en-US" dirty="0"/>
          </a:p>
        </p:txBody>
      </p:sp>
      <p:sp>
        <p:nvSpPr>
          <p:cNvPr id="18" name="Picture Placeholder 2"/>
          <p:cNvSpPr>
            <a:spLocks noGrp="1"/>
          </p:cNvSpPr>
          <p:nvPr>
            <p:ph type="pic" sz="quarter" idx="19"/>
          </p:nvPr>
        </p:nvSpPr>
        <p:spPr>
          <a:xfrm>
            <a:off x="6990345" y="2139139"/>
            <a:ext cx="1797050" cy="1792816"/>
          </a:xfrm>
        </p:spPr>
        <p:txBody>
          <a:bodyPr>
            <a:normAutofit/>
          </a:bodyPr>
          <a:lstStyle>
            <a:lvl1pPr>
              <a:defRPr sz="1400">
                <a:solidFill>
                  <a:schemeClr val="accent6">
                    <a:lumMod val="60000"/>
                    <a:lumOff val="40000"/>
                  </a:schemeClr>
                </a:solidFill>
              </a:defRPr>
            </a:lvl1pPr>
          </a:lstStyle>
          <a:p>
            <a:r>
              <a:rPr lang="en-US" smtClean="0"/>
              <a:t>Click icon to add picture</a:t>
            </a:r>
            <a:endParaRPr lang="en-US" dirty="0"/>
          </a:p>
        </p:txBody>
      </p:sp>
    </p:spTree>
    <p:extLst>
      <p:ext uri="{BB962C8B-B14F-4D97-AF65-F5344CB8AC3E}">
        <p14:creationId xmlns:p14="http://schemas.microsoft.com/office/powerpoint/2010/main" val="186555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8"/>
            <a:ext cx="8205304" cy="726923"/>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339933" y="2869196"/>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479308" y="2869196"/>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24974" y="2869196"/>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339933" y="5284853"/>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479308" y="5284853"/>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24974" y="5284853"/>
            <a:ext cx="1924050" cy="454587"/>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339939" y="1237731"/>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
        <p:nvSpPr>
          <p:cNvPr id="10" name="Picture Placeholder 2"/>
          <p:cNvSpPr>
            <a:spLocks noGrp="1"/>
          </p:cNvSpPr>
          <p:nvPr>
            <p:ph type="pic" sz="quarter" idx="21"/>
          </p:nvPr>
        </p:nvSpPr>
        <p:spPr>
          <a:xfrm>
            <a:off x="3479308" y="1237731"/>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
        <p:nvSpPr>
          <p:cNvPr id="11" name="Picture Placeholder 2"/>
          <p:cNvSpPr>
            <a:spLocks noGrp="1"/>
          </p:cNvSpPr>
          <p:nvPr>
            <p:ph type="pic" sz="quarter" idx="22"/>
          </p:nvPr>
        </p:nvSpPr>
        <p:spPr>
          <a:xfrm>
            <a:off x="6624974" y="1237731"/>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
        <p:nvSpPr>
          <p:cNvPr id="12" name="Picture Placeholder 2"/>
          <p:cNvSpPr>
            <a:spLocks noGrp="1"/>
          </p:cNvSpPr>
          <p:nvPr>
            <p:ph type="pic" sz="quarter" idx="23"/>
          </p:nvPr>
        </p:nvSpPr>
        <p:spPr>
          <a:xfrm>
            <a:off x="339939" y="3709830"/>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
        <p:nvSpPr>
          <p:cNvPr id="13" name="Picture Placeholder 2"/>
          <p:cNvSpPr>
            <a:spLocks noGrp="1"/>
          </p:cNvSpPr>
          <p:nvPr>
            <p:ph type="pic" sz="quarter" idx="24"/>
          </p:nvPr>
        </p:nvSpPr>
        <p:spPr>
          <a:xfrm>
            <a:off x="3479308" y="3709830"/>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
        <p:nvSpPr>
          <p:cNvPr id="14" name="Picture Placeholder 2"/>
          <p:cNvSpPr>
            <a:spLocks noGrp="1"/>
          </p:cNvSpPr>
          <p:nvPr>
            <p:ph type="pic" sz="quarter" idx="25"/>
          </p:nvPr>
        </p:nvSpPr>
        <p:spPr>
          <a:xfrm>
            <a:off x="6624974" y="3709830"/>
            <a:ext cx="1924050" cy="1467556"/>
          </a:xfrm>
        </p:spPr>
        <p:txBody>
          <a:bodyPr>
            <a:normAutofit/>
          </a:bodyPr>
          <a:lstStyle>
            <a:lvl1pPr>
              <a:defRPr sz="1400">
                <a:solidFill>
                  <a:srgbClr val="C2C2C1"/>
                </a:solidFill>
              </a:defRPr>
            </a:lvl1pPr>
          </a:lstStyle>
          <a:p>
            <a:r>
              <a:rPr lang="en-US" smtClean="0"/>
              <a:t>Click icon to add picture</a:t>
            </a:r>
            <a:endParaRPr lang="en-US" dirty="0"/>
          </a:p>
        </p:txBody>
      </p:sp>
    </p:spTree>
    <p:extLst>
      <p:ext uri="{BB962C8B-B14F-4D97-AF65-F5344CB8AC3E}">
        <p14:creationId xmlns:p14="http://schemas.microsoft.com/office/powerpoint/2010/main" val="309018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153248"/>
            <a:ext cx="8205304" cy="726923"/>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8235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1179183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60" y="2232571"/>
            <a:ext cx="6069541" cy="1667557"/>
          </a:xfrm>
        </p:spPr>
        <p:txBody>
          <a:bodyPr anchor="ctr" anchorCtr="0">
            <a:noAutofit/>
          </a:bodyPr>
          <a:lstStyle>
            <a:lvl1pPr>
              <a:defRPr sz="3000"/>
            </a:lvl1pPr>
          </a:lstStyle>
          <a:p>
            <a:r>
              <a:rPr lang="en-US" smtClean="0"/>
              <a:t>Click to edit Master title style</a:t>
            </a:r>
            <a:endParaRPr lang="en-US" dirty="0"/>
          </a:p>
        </p:txBody>
      </p:sp>
    </p:spTree>
    <p:extLst>
      <p:ext uri="{BB962C8B-B14F-4D97-AF65-F5344CB8AC3E}">
        <p14:creationId xmlns:p14="http://schemas.microsoft.com/office/powerpoint/2010/main" val="1621711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0445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11"/>
          <p:cNvSpPr>
            <a:spLocks noGrp="1"/>
          </p:cNvSpPr>
          <p:nvPr>
            <p:ph type="body" sz="quarter" idx="10"/>
          </p:nvPr>
        </p:nvSpPr>
        <p:spPr>
          <a:xfrm>
            <a:off x="2730500" y="4392409"/>
            <a:ext cx="3683000" cy="577849"/>
          </a:xfrm>
        </p:spPr>
        <p:txBody>
          <a:bodyPr>
            <a:normAutofit/>
          </a:bodyPr>
          <a:lstStyle>
            <a:lvl1pPr marL="0" indent="0" algn="ctr">
              <a:buNone/>
              <a:defRPr sz="1600" baseline="0"/>
            </a:lvl1pPr>
          </a:lstStyle>
          <a:p>
            <a:pPr lvl="0"/>
            <a:r>
              <a:rPr lang="en-US" smtClean="0"/>
              <a:t>Click to edit Master text styles</a:t>
            </a:r>
          </a:p>
        </p:txBody>
      </p:sp>
      <p:pic>
        <p:nvPicPr>
          <p:cNvPr id="5" name="Picture 4" descr="aws_reinvent_light.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087" y="636952"/>
            <a:ext cx="2763826" cy="770739"/>
          </a:xfrm>
          <a:prstGeom prst="rect">
            <a:avLst/>
          </a:prstGeom>
        </p:spPr>
      </p:pic>
      <p:sp>
        <p:nvSpPr>
          <p:cNvPr id="6" name="TextBox 5"/>
          <p:cNvSpPr txBox="1"/>
          <p:nvPr userDrawn="1"/>
        </p:nvSpPr>
        <p:spPr>
          <a:xfrm>
            <a:off x="1709617" y="2509609"/>
            <a:ext cx="5724769" cy="707886"/>
          </a:xfrm>
          <a:prstGeom prst="rect">
            <a:avLst/>
          </a:prstGeom>
          <a:noFill/>
        </p:spPr>
        <p:txBody>
          <a:bodyPr wrap="square" rtlCol="0">
            <a:spAutoFit/>
          </a:bodyPr>
          <a:lstStyle/>
          <a:p>
            <a:pPr algn="ctr" defTabSz="457200"/>
            <a:r>
              <a:rPr lang="en-US" sz="4000" b="1" dirty="0" smtClean="0">
                <a:solidFill>
                  <a:prstClr val="white"/>
                </a:solidFill>
              </a:rPr>
              <a:t>Thank you!</a:t>
            </a:r>
            <a:endParaRPr lang="en-US" sz="4000" b="1" dirty="0">
              <a:solidFill>
                <a:prstClr val="white"/>
              </a:solidFill>
            </a:endParaRPr>
          </a:p>
        </p:txBody>
      </p:sp>
    </p:spTree>
    <p:extLst>
      <p:ext uri="{BB962C8B-B14F-4D97-AF65-F5344CB8AC3E}">
        <p14:creationId xmlns:p14="http://schemas.microsoft.com/office/powerpoint/2010/main" val="347482759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1709617" y="3299830"/>
            <a:ext cx="5724769" cy="1138773"/>
          </a:xfrm>
          <a:prstGeom prst="rect">
            <a:avLst/>
          </a:prstGeom>
          <a:noFill/>
        </p:spPr>
        <p:txBody>
          <a:bodyPr wrap="square" rtlCol="0">
            <a:spAutoFit/>
          </a:bodyPr>
          <a:lstStyle/>
          <a:p>
            <a:pPr algn="ctr" defTabSz="457200"/>
            <a:r>
              <a:rPr lang="en-US" sz="3400" b="1" dirty="0" smtClean="0">
                <a:solidFill>
                  <a:prstClr val="white"/>
                </a:solidFill>
              </a:rPr>
              <a:t>Remember to complete your evaluations!</a:t>
            </a:r>
            <a:endParaRPr lang="en-US" sz="3400" b="1" dirty="0">
              <a:solidFill>
                <a:prstClr val="white"/>
              </a:solidFill>
            </a:endParaRPr>
          </a:p>
        </p:txBody>
      </p:sp>
      <p:pic>
        <p:nvPicPr>
          <p:cNvPr id="6" name="Picture 5"/>
          <p:cNvPicPr>
            <a:picLocks noChangeAspect="1"/>
          </p:cNvPicPr>
          <p:nvPr userDrawn="1"/>
        </p:nvPicPr>
        <p:blipFill>
          <a:blip r:embed="rId2"/>
          <a:stretch>
            <a:fillRect/>
          </a:stretch>
        </p:blipFill>
        <p:spPr>
          <a:xfrm>
            <a:off x="3990324" y="1061301"/>
            <a:ext cx="1150655" cy="2043432"/>
          </a:xfrm>
          <a:prstGeom prst="rect">
            <a:avLst/>
          </a:prstGeom>
        </p:spPr>
      </p:pic>
    </p:spTree>
    <p:extLst>
      <p:ext uri="{BB962C8B-B14F-4D97-AF65-F5344CB8AC3E}">
        <p14:creationId xmlns:p14="http://schemas.microsoft.com/office/powerpoint/2010/main" val="2168430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lated Sess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92" y="1345776"/>
            <a:ext cx="8205304" cy="4738568"/>
          </a:xfrm>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328899" y="147626"/>
            <a:ext cx="8222435" cy="523220"/>
          </a:xfrm>
          <a:prstGeom prst="rect">
            <a:avLst/>
          </a:prstGeom>
          <a:noFill/>
        </p:spPr>
        <p:txBody>
          <a:bodyPr wrap="square" rtlCol="0">
            <a:spAutoFit/>
          </a:bodyPr>
          <a:lstStyle/>
          <a:p>
            <a:pPr defTabSz="457200"/>
            <a:r>
              <a:rPr lang="en-US" sz="2800" b="1" dirty="0" smtClean="0">
                <a:solidFill>
                  <a:prstClr val="white"/>
                </a:solidFill>
              </a:rPr>
              <a:t>Related Sessions</a:t>
            </a:r>
            <a:endParaRPr lang="en-US" sz="2800" b="1" dirty="0">
              <a:solidFill>
                <a:prstClr val="white"/>
              </a:solidFill>
            </a:endParaRPr>
          </a:p>
        </p:txBody>
      </p:sp>
    </p:spTree>
    <p:extLst>
      <p:ext uri="{BB962C8B-B14F-4D97-AF65-F5344CB8AC3E}">
        <p14:creationId xmlns:p14="http://schemas.microsoft.com/office/powerpoint/2010/main" val="822652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62200"/>
            <a:ext cx="8229600" cy="1362075"/>
          </a:xfrm>
        </p:spPr>
        <p:txBody>
          <a:bodyPr anchor="ctr">
            <a:noAutofit/>
          </a:bodyPr>
          <a:lstStyle>
            <a:lvl1pPr algn="l">
              <a:defRPr sz="6600" b="1" cap="none"/>
            </a:lvl1pPr>
          </a:lstStyle>
          <a:p>
            <a:r>
              <a:rPr lang="en-US" dirty="0" smtClean="0"/>
              <a:t>Section 1</a:t>
            </a:r>
            <a:endParaRPr lang="en-US" dirty="0"/>
          </a:p>
        </p:txBody>
      </p:sp>
    </p:spTree>
    <p:extLst>
      <p:ext uri="{BB962C8B-B14F-4D97-AF65-F5344CB8AC3E}">
        <p14:creationId xmlns:p14="http://schemas.microsoft.com/office/powerpoint/2010/main" val="31931801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1116">
          <p15:clr>
            <a:srgbClr val="FBAE40"/>
          </p15:clr>
        </p15:guide>
        <p15:guide id="4294967295" pos="288">
          <p15:clr>
            <a:srgbClr val="FBAE40"/>
          </p15:clr>
        </p15:guide>
        <p15:guide id="4294967295" pos="547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2"/>
            <a:ext cx="2057400" cy="365125"/>
          </a:xfrm>
          <a:prstGeom prst="rect">
            <a:avLst/>
          </a:prstGeom>
        </p:spPr>
        <p:txBody>
          <a:bodyPr lIns="68580" tIns="34290" rIns="68580" bIns="34290"/>
          <a:lstStyle/>
          <a:p>
            <a:pPr defTabSz="457200"/>
            <a:fld id="{843E1C8D-9656-44D2-A3ED-68D0179EE7A5}" type="datetimeFigureOut">
              <a:rPr lang="en-US" smtClean="0">
                <a:solidFill>
                  <a:srgbClr val="474746"/>
                </a:solidFill>
              </a:rPr>
              <a:pPr defTabSz="457200"/>
              <a:t>5/3/2019</a:t>
            </a:fld>
            <a:endParaRPr lang="en-US">
              <a:solidFill>
                <a:srgbClr val="474746"/>
              </a:solidFill>
            </a:endParaRPr>
          </a:p>
        </p:txBody>
      </p:sp>
      <p:sp>
        <p:nvSpPr>
          <p:cNvPr id="5" name="Footer Placeholder 4"/>
          <p:cNvSpPr>
            <a:spLocks noGrp="1"/>
          </p:cNvSpPr>
          <p:nvPr>
            <p:ph type="ftr" sz="quarter" idx="11"/>
          </p:nvPr>
        </p:nvSpPr>
        <p:spPr>
          <a:xfrm>
            <a:off x="3028950" y="6356352"/>
            <a:ext cx="3086100" cy="365125"/>
          </a:xfrm>
          <a:prstGeom prst="rect">
            <a:avLst/>
          </a:prstGeom>
        </p:spPr>
        <p:txBody>
          <a:bodyPr lIns="68580" tIns="34290" rIns="68580" bIns="34290"/>
          <a:lstStyle/>
          <a:p>
            <a:pPr defTabSz="457200"/>
            <a:endParaRPr lang="en-US">
              <a:solidFill>
                <a:srgbClr val="474746"/>
              </a:solidFill>
            </a:endParaRPr>
          </a:p>
        </p:txBody>
      </p:sp>
      <p:sp>
        <p:nvSpPr>
          <p:cNvPr id="6" name="Slide Number Placeholder 5"/>
          <p:cNvSpPr>
            <a:spLocks noGrp="1"/>
          </p:cNvSpPr>
          <p:nvPr>
            <p:ph type="sldNum" sz="quarter" idx="12"/>
          </p:nvPr>
        </p:nvSpPr>
        <p:spPr>
          <a:xfrm>
            <a:off x="6457950" y="6356352"/>
            <a:ext cx="2057400" cy="365125"/>
          </a:xfrm>
          <a:prstGeom prst="rect">
            <a:avLst/>
          </a:prstGeom>
        </p:spPr>
        <p:txBody>
          <a:bodyPr lIns="68580" tIns="34290" rIns="68580" bIns="34290"/>
          <a:lstStyle/>
          <a:p>
            <a:pPr defTabSz="457200"/>
            <a:fld id="{070445E4-C2C8-4DCB-9685-FDAA04A6AE01}" type="slidenum">
              <a:rPr lang="en-US" smtClean="0">
                <a:solidFill>
                  <a:srgbClr val="474746"/>
                </a:solidFill>
              </a:rPr>
              <a:pPr defTabSz="457200"/>
              <a:t>‹#›</a:t>
            </a:fld>
            <a:endParaRPr lang="en-US">
              <a:solidFill>
                <a:srgbClr val="474746"/>
              </a:solidFill>
            </a:endParaRPr>
          </a:p>
        </p:txBody>
      </p:sp>
    </p:spTree>
    <p:extLst>
      <p:ext uri="{BB962C8B-B14F-4D97-AF65-F5344CB8AC3E}">
        <p14:creationId xmlns:p14="http://schemas.microsoft.com/office/powerpoint/2010/main" val="72104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
        <p:nvSpPr>
          <p:cNvPr id="8" name="Rectangle 7"/>
          <p:cNvSpPr/>
          <p:nvPr userDrawn="1"/>
        </p:nvSpPr>
        <p:spPr>
          <a:xfrm>
            <a:off x="0" y="0"/>
            <a:ext cx="9144000" cy="1295400"/>
          </a:xfrm>
          <a:prstGeom prst="rect">
            <a:avLst/>
          </a:prstGeom>
          <a:blipFill dpi="0" rotWithShape="1">
            <a:blip r:embed="rId2" cstate="print">
              <a:alphaModFix amt="4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8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38FC52-B0F6-4283-8FB0-8BDB0F18E190}" type="slidenum">
              <a:rPr lang="en-US" smtClean="0"/>
              <a:pPr/>
              <a:t>‹#›</a:t>
            </a:fld>
            <a:endParaRPr lang="en-US"/>
          </a:p>
        </p:txBody>
      </p:sp>
      <p:sp>
        <p:nvSpPr>
          <p:cNvPr id="10" name="Rectangle 9"/>
          <p:cNvSpPr/>
          <p:nvPr userDrawn="1"/>
        </p:nvSpPr>
        <p:spPr>
          <a:xfrm>
            <a:off x="0" y="0"/>
            <a:ext cx="9144000" cy="1295400"/>
          </a:xfrm>
          <a:prstGeom prst="rect">
            <a:avLst/>
          </a:prstGeom>
          <a:blipFill dpi="0" rotWithShape="1">
            <a:blip r:embed="rId2" cstate="print">
              <a:alphaModFix amt="4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10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38FC52-B0F6-4283-8FB0-8BDB0F18E190}" type="slidenum">
              <a:rPr lang="en-US" smtClean="0"/>
              <a:pPr/>
              <a:t>‹#›</a:t>
            </a:fld>
            <a:endParaRPr lang="en-US"/>
          </a:p>
        </p:txBody>
      </p:sp>
      <p:sp>
        <p:nvSpPr>
          <p:cNvPr id="6" name="Rectangle 5"/>
          <p:cNvSpPr/>
          <p:nvPr userDrawn="1"/>
        </p:nvSpPr>
        <p:spPr>
          <a:xfrm>
            <a:off x="0" y="0"/>
            <a:ext cx="9144000" cy="1295400"/>
          </a:xfrm>
          <a:prstGeom prst="rect">
            <a:avLst/>
          </a:prstGeom>
          <a:blipFill dpi="0" rotWithShape="1">
            <a:blip r:embed="rId2" cstate="print">
              <a:alphaModFix amt="4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84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35429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1343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8FC52-B0F6-4283-8FB0-8BDB0F18E190}" type="slidenum">
              <a:rPr lang="en-US" smtClean="0"/>
              <a:pPr/>
              <a:t>‹#›</a:t>
            </a:fld>
            <a:endParaRPr lang="en-US"/>
          </a:p>
        </p:txBody>
      </p:sp>
    </p:spTree>
    <p:extLst>
      <p:ext uri="{BB962C8B-B14F-4D97-AF65-F5344CB8AC3E}">
        <p14:creationId xmlns:p14="http://schemas.microsoft.com/office/powerpoint/2010/main" val="401333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smtClean="0"/>
              <a:t>‹#›</a:t>
            </a:r>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38FC52-B0F6-4283-8FB0-8BDB0F18E190}" type="slidenum">
              <a:rPr lang="en-US" smtClean="0"/>
              <a:pPr/>
              <a:t>‹#›</a:t>
            </a:fld>
            <a:endParaRPr lang="en-US"/>
          </a:p>
        </p:txBody>
      </p:sp>
    </p:spTree>
    <p:extLst>
      <p:ext uri="{BB962C8B-B14F-4D97-AF65-F5344CB8AC3E}">
        <p14:creationId xmlns:p14="http://schemas.microsoft.com/office/powerpoint/2010/main" val="75137586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53248"/>
            <a:ext cx="8205304" cy="114300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345776"/>
            <a:ext cx="8205304" cy="473856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9442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Lst>
  <p:txStyles>
    <p:titleStyle>
      <a:lvl1pPr algn="l" defTabSz="457200" rtl="0" eaLnBrk="1" latinLnBrk="0" hangingPunct="1">
        <a:spcBef>
          <a:spcPct val="0"/>
        </a:spcBef>
        <a:buNone/>
        <a:defRPr sz="2800" b="1" i="0" kern="1200">
          <a:solidFill>
            <a:schemeClr val="bg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lanetlabs/notebooks" TargetMode="External"/><Relationship Id="rId2" Type="http://schemas.openxmlformats.org/officeDocument/2006/relationships/hyperlink" Target="https://www.youtube.com/watch?v=txhjhjWqF7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jpeg"/><Relationship Id="rId5" Type="http://schemas.openxmlformats.org/officeDocument/2006/relationships/image" Target="../media/image16.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2362200"/>
            <a:ext cx="8610600" cy="1828800"/>
          </a:xfrm>
        </p:spPr>
        <p:txBody>
          <a:bodyPr>
            <a:normAutofit/>
          </a:bodyPr>
          <a:lstStyle/>
          <a:p>
            <a:r>
              <a:rPr lang="en-US" dirty="0" smtClean="0"/>
              <a:t>Planetary Protection Guidelines</a:t>
            </a:r>
            <a:br>
              <a:rPr lang="en-US" dirty="0" smtClean="0"/>
            </a:br>
            <a:r>
              <a:rPr lang="en-US" sz="2800" dirty="0"/>
              <a:t>Satellite data machine learning</a:t>
            </a:r>
            <a:endParaRPr lang="en-US" sz="3100" i="1" dirty="0"/>
          </a:p>
        </p:txBody>
      </p:sp>
      <p:sp>
        <p:nvSpPr>
          <p:cNvPr id="3" name="Subtitle 2"/>
          <p:cNvSpPr>
            <a:spLocks noGrp="1"/>
          </p:cNvSpPr>
          <p:nvPr>
            <p:ph type="subTitle" idx="1"/>
          </p:nvPr>
        </p:nvSpPr>
        <p:spPr>
          <a:xfrm>
            <a:off x="2286000" y="6172200"/>
            <a:ext cx="6593681" cy="1655762"/>
          </a:xfrm>
        </p:spPr>
        <p:txBody>
          <a:bodyPr>
            <a:normAutofit/>
          </a:bodyPr>
          <a:lstStyle/>
          <a:p>
            <a:r>
              <a:rPr lang="en-US" dirty="0" smtClean="0">
                <a:solidFill>
                  <a:schemeClr val="tx1"/>
                </a:solidFill>
              </a:rPr>
              <a:t>By: </a:t>
            </a:r>
            <a:r>
              <a:rPr lang="en-US" dirty="0" err="1" smtClean="0">
                <a:solidFill>
                  <a:schemeClr val="tx1"/>
                </a:solidFill>
              </a:rPr>
              <a:t>ZiAng</a:t>
            </a:r>
            <a:r>
              <a:rPr lang="en-US" dirty="0" smtClean="0">
                <a:solidFill>
                  <a:schemeClr val="tx1"/>
                </a:solidFill>
              </a:rPr>
              <a:t> Zhang </a:t>
            </a:r>
            <a:r>
              <a:rPr lang="en-US" dirty="0" smtClean="0">
                <a:solidFill>
                  <a:schemeClr val="tx1"/>
                </a:solidFill>
              </a:rPr>
              <a:t>, </a:t>
            </a:r>
            <a:r>
              <a:rPr lang="en-US" dirty="0" smtClean="0">
                <a:solidFill>
                  <a:schemeClr val="tx1"/>
                </a:solidFill>
              </a:rPr>
              <a:t>Madelaine Davis, </a:t>
            </a:r>
            <a:r>
              <a:rPr lang="en-US" dirty="0" err="1" smtClean="0">
                <a:solidFill>
                  <a:schemeClr val="tx1"/>
                </a:solidFill>
              </a:rPr>
              <a:t>ahmeda</a:t>
            </a:r>
            <a:endParaRPr lang="en-US" dirty="0">
              <a:solidFill>
                <a:schemeClr val="tx1"/>
              </a:solidFill>
            </a:endParaRPr>
          </a:p>
        </p:txBody>
      </p:sp>
      <p:sp>
        <p:nvSpPr>
          <p:cNvPr id="4" name="TextBox 3"/>
          <p:cNvSpPr txBox="1"/>
          <p:nvPr/>
        </p:nvSpPr>
        <p:spPr>
          <a:xfrm>
            <a:off x="76200" y="6248400"/>
            <a:ext cx="1981200" cy="381000"/>
          </a:xfrm>
          <a:prstGeom prst="rect">
            <a:avLst/>
          </a:prstGeom>
          <a:noFill/>
        </p:spPr>
        <p:txBody>
          <a:bodyPr wrap="square" rtlCol="0">
            <a:spAutoFit/>
          </a:bodyPr>
          <a:lstStyle/>
          <a:p>
            <a:r>
              <a:rPr lang="en-US" dirty="0" smtClean="0"/>
              <a:t>May </a:t>
            </a:r>
            <a:r>
              <a:rPr lang="en-US" dirty="0"/>
              <a:t>1</a:t>
            </a:r>
            <a:r>
              <a:rPr lang="en-US" dirty="0" smtClean="0"/>
              <a:t>,  2019</a:t>
            </a:r>
            <a:endParaRPr lang="en-US" dirty="0"/>
          </a:p>
        </p:txBody>
      </p:sp>
    </p:spTree>
    <p:extLst>
      <p:ext uri="{BB962C8B-B14F-4D97-AF65-F5344CB8AC3E}">
        <p14:creationId xmlns:p14="http://schemas.microsoft.com/office/powerpoint/2010/main" val="3164257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Data Model</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Needs to supports both primitive SQL types (</a:t>
            </a:r>
            <a:r>
              <a:rPr lang="en-US" dirty="0" err="1" smtClean="0"/>
              <a:t>boolean</a:t>
            </a:r>
            <a:r>
              <a:rPr lang="en-US" dirty="0" smtClean="0"/>
              <a:t>, integer, double, decimal, string, data, timestamp) and complex types (</a:t>
            </a:r>
            <a:r>
              <a:rPr lang="en-US" dirty="0" err="1" smtClean="0"/>
              <a:t>structs</a:t>
            </a:r>
            <a:r>
              <a:rPr lang="en-US" dirty="0" smtClean="0"/>
              <a:t>, arrays, maps, and unions); also user defined types.</a:t>
            </a:r>
          </a:p>
          <a:p>
            <a:pPr marL="342900" indent="-342900">
              <a:buFont typeface="Arial"/>
              <a:buChar char="•"/>
            </a:pPr>
            <a:r>
              <a:rPr lang="en-US" dirty="0" smtClean="0"/>
              <a:t>First class support for complex data types</a:t>
            </a:r>
            <a:endParaRPr lang="en-US" dirty="0"/>
          </a:p>
        </p:txBody>
      </p:sp>
    </p:spTree>
    <p:extLst>
      <p:ext uri="{BB962C8B-B14F-4D97-AF65-F5344CB8AC3E}">
        <p14:creationId xmlns:p14="http://schemas.microsoft.com/office/powerpoint/2010/main" val="2918549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743201" y="1112390"/>
            <a:ext cx="6400799" cy="2445315"/>
          </a:xfrm>
          <a:prstGeom prst="rect">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8" name="Rectangle 37"/>
          <p:cNvSpPr/>
          <p:nvPr/>
        </p:nvSpPr>
        <p:spPr>
          <a:xfrm>
            <a:off x="2743200" y="3564265"/>
            <a:ext cx="6400800" cy="2445315"/>
          </a:xfrm>
          <a:prstGeom prst="rect">
            <a:avLst/>
          </a:prstGeom>
          <a:solidFill>
            <a:schemeClr val="accent3">
              <a:alpha val="40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6" name="Title 65"/>
          <p:cNvSpPr>
            <a:spLocks noGrp="1"/>
          </p:cNvSpPr>
          <p:nvPr>
            <p:ph type="title"/>
          </p:nvPr>
        </p:nvSpPr>
        <p:spPr>
          <a:xfrm>
            <a:off x="336790" y="972186"/>
            <a:ext cx="2950941" cy="878030"/>
          </a:xfrm>
        </p:spPr>
        <p:txBody>
          <a:bodyPr/>
          <a:lstStyle/>
          <a:p>
            <a:r>
              <a:rPr lang="en-US" sz="2000" dirty="0"/>
              <a:t>Flow chart</a:t>
            </a:r>
            <a:endParaRPr lang="en-US" sz="2000" dirty="0"/>
          </a:p>
        </p:txBody>
      </p:sp>
      <p:sp>
        <p:nvSpPr>
          <p:cNvPr id="67" name="Rectangle 66"/>
          <p:cNvSpPr/>
          <p:nvPr/>
        </p:nvSpPr>
        <p:spPr>
          <a:xfrm>
            <a:off x="500980" y="2431685"/>
            <a:ext cx="1141491" cy="612119"/>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err="1" smtClean="0">
                <a:solidFill>
                  <a:prstClr val="white"/>
                </a:solidFill>
              </a:rPr>
              <a:t>Sentnal</a:t>
            </a:r>
            <a:r>
              <a:rPr lang="en-US" sz="1400" dirty="0" smtClean="0">
                <a:solidFill>
                  <a:prstClr val="white"/>
                </a:solidFill>
              </a:rPr>
              <a:t> </a:t>
            </a:r>
            <a:r>
              <a:rPr lang="en-US" sz="1400" dirty="0" err="1" smtClean="0">
                <a:solidFill>
                  <a:prstClr val="white"/>
                </a:solidFill>
              </a:rPr>
              <a:t>satilite</a:t>
            </a:r>
            <a:r>
              <a:rPr lang="en-US" sz="1400" dirty="0" smtClean="0">
                <a:solidFill>
                  <a:prstClr val="white"/>
                </a:solidFill>
              </a:rPr>
              <a:t> API </a:t>
            </a:r>
            <a:endParaRPr lang="en-US" sz="1400" dirty="0">
              <a:solidFill>
                <a:prstClr val="white"/>
              </a:solidFill>
            </a:endParaRPr>
          </a:p>
        </p:txBody>
      </p:sp>
      <p:sp>
        <p:nvSpPr>
          <p:cNvPr id="68" name="Rectangle 67"/>
          <p:cNvSpPr/>
          <p:nvPr/>
        </p:nvSpPr>
        <p:spPr>
          <a:xfrm>
            <a:off x="2191180" y="2921017"/>
            <a:ext cx="1438842" cy="61211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r>
              <a:rPr lang="en-US" sz="1600" dirty="0">
                <a:solidFill>
                  <a:prstClr val="white"/>
                </a:solidFill>
              </a:rPr>
              <a:t>Amazon S3</a:t>
            </a:r>
          </a:p>
        </p:txBody>
      </p:sp>
      <p:cxnSp>
        <p:nvCxnSpPr>
          <p:cNvPr id="70" name="Straight Arrow Connector 69"/>
          <p:cNvCxnSpPr>
            <a:stCxn id="67" idx="3"/>
            <a:endCxn id="68" idx="1"/>
          </p:cNvCxnSpPr>
          <p:nvPr/>
        </p:nvCxnSpPr>
        <p:spPr>
          <a:xfrm>
            <a:off x="1642470" y="2737744"/>
            <a:ext cx="548710" cy="48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77" name="Group 76"/>
          <p:cNvGrpSpPr/>
          <p:nvPr/>
        </p:nvGrpSpPr>
        <p:grpSpPr>
          <a:xfrm>
            <a:off x="6077828" y="4283118"/>
            <a:ext cx="1429826" cy="1625875"/>
            <a:chOff x="5283086" y="1600200"/>
            <a:chExt cx="1429826" cy="1625875"/>
          </a:xfrm>
          <a:solidFill>
            <a:schemeClr val="accent2"/>
          </a:solidFill>
        </p:grpSpPr>
        <p:sp>
          <p:nvSpPr>
            <p:cNvPr id="72" name="Rectangle 71"/>
            <p:cNvSpPr/>
            <p:nvPr/>
          </p:nvSpPr>
          <p:spPr>
            <a:xfrm>
              <a:off x="5283086" y="1600200"/>
              <a:ext cx="1429826" cy="1625875"/>
            </a:xfrm>
            <a:prstGeom prst="rect">
              <a:avLst/>
            </a:prstGeom>
            <a:grpFill/>
            <a:ln/>
          </p:spPr>
          <p:style>
            <a:lnRef idx="2">
              <a:schemeClr val="dk1"/>
            </a:lnRef>
            <a:fillRef idx="1">
              <a:schemeClr val="lt1"/>
            </a:fillRef>
            <a:effectRef idx="0">
              <a:schemeClr val="dk1"/>
            </a:effectRef>
            <a:fontRef idx="minor">
              <a:schemeClr val="dk1"/>
            </a:fontRef>
          </p:style>
          <p:txBody>
            <a:bodyPr rtlCol="0" anchor="t"/>
            <a:lstStyle/>
            <a:p>
              <a:pPr algn="ctr" defTabSz="457200"/>
              <a:r>
                <a:rPr lang="en-US" sz="1400" dirty="0">
                  <a:solidFill>
                    <a:prstClr val="white"/>
                  </a:solidFill>
                </a:rPr>
                <a:t>Amazon EMR</a:t>
              </a:r>
            </a:p>
          </p:txBody>
        </p:sp>
        <p:sp>
          <p:nvSpPr>
            <p:cNvPr id="74" name="Rectangle 73"/>
            <p:cNvSpPr/>
            <p:nvPr/>
          </p:nvSpPr>
          <p:spPr>
            <a:xfrm>
              <a:off x="5382218" y="2351500"/>
              <a:ext cx="1224313" cy="326879"/>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dirty="0">
                  <a:solidFill>
                    <a:prstClr val="white"/>
                  </a:solidFill>
                </a:rPr>
                <a:t>Hive</a:t>
              </a:r>
              <a:endParaRPr lang="en-US" sz="1100" dirty="0">
                <a:solidFill>
                  <a:prstClr val="white"/>
                </a:solidFill>
              </a:endParaRPr>
            </a:p>
          </p:txBody>
        </p:sp>
        <p:sp>
          <p:nvSpPr>
            <p:cNvPr id="75" name="Rectangle 74"/>
            <p:cNvSpPr/>
            <p:nvPr/>
          </p:nvSpPr>
          <p:spPr>
            <a:xfrm>
              <a:off x="5382218" y="2701759"/>
              <a:ext cx="1224313" cy="326879"/>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dirty="0">
                  <a:solidFill>
                    <a:prstClr val="white"/>
                  </a:solidFill>
                </a:rPr>
                <a:t>  </a:t>
              </a:r>
              <a:r>
                <a:rPr lang="en-US" sz="1400" dirty="0" err="1">
                  <a:solidFill>
                    <a:prstClr val="white"/>
                  </a:solidFill>
                </a:rPr>
                <a:t>Datapieline</a:t>
              </a:r>
              <a:endParaRPr lang="en-US" sz="1100" dirty="0">
                <a:solidFill>
                  <a:prstClr val="white"/>
                </a:solidFill>
              </a:endParaRPr>
            </a:p>
          </p:txBody>
        </p:sp>
        <p:sp>
          <p:nvSpPr>
            <p:cNvPr id="76" name="Rectangle 75"/>
            <p:cNvSpPr/>
            <p:nvPr/>
          </p:nvSpPr>
          <p:spPr>
            <a:xfrm>
              <a:off x="5383854" y="2007157"/>
              <a:ext cx="1224313" cy="320963"/>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dirty="0">
                  <a:solidFill>
                    <a:prstClr val="white"/>
                  </a:solidFill>
                </a:rPr>
                <a:t>Spark</a:t>
              </a:r>
              <a:endParaRPr lang="en-US" sz="1100" dirty="0">
                <a:solidFill>
                  <a:prstClr val="white"/>
                </a:solidFill>
              </a:endParaRPr>
            </a:p>
          </p:txBody>
        </p:sp>
      </p:grpSp>
      <p:sp>
        <p:nvSpPr>
          <p:cNvPr id="78" name="Rectangle 77"/>
          <p:cNvSpPr/>
          <p:nvPr/>
        </p:nvSpPr>
        <p:spPr>
          <a:xfrm>
            <a:off x="5137390" y="2606662"/>
            <a:ext cx="1277830" cy="1278881"/>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prstClr val="white"/>
                </a:solidFill>
              </a:rPr>
              <a:t>Amazon </a:t>
            </a:r>
            <a:r>
              <a:rPr lang="en-US" sz="1400" dirty="0" err="1">
                <a:solidFill>
                  <a:prstClr val="white"/>
                </a:solidFill>
              </a:rPr>
              <a:t>RedShift</a:t>
            </a:r>
            <a:r>
              <a:rPr lang="en-US" sz="1400" dirty="0">
                <a:solidFill>
                  <a:prstClr val="white"/>
                </a:solidFill>
              </a:rPr>
              <a:t> </a:t>
            </a:r>
          </a:p>
          <a:p>
            <a:pPr algn="ctr" defTabSz="457200"/>
            <a:r>
              <a:rPr lang="en-US" sz="1400" dirty="0" smtClean="0">
                <a:solidFill>
                  <a:prstClr val="white"/>
                </a:solidFill>
              </a:rPr>
              <a:t>Process </a:t>
            </a:r>
            <a:r>
              <a:rPr lang="en-US" sz="1400" dirty="0">
                <a:solidFill>
                  <a:prstClr val="white"/>
                </a:solidFill>
              </a:rPr>
              <a:t>Table</a:t>
            </a:r>
          </a:p>
        </p:txBody>
      </p:sp>
      <p:grpSp>
        <p:nvGrpSpPr>
          <p:cNvPr id="85" name="Group 84"/>
          <p:cNvGrpSpPr/>
          <p:nvPr/>
        </p:nvGrpSpPr>
        <p:grpSpPr>
          <a:xfrm>
            <a:off x="568986" y="4726722"/>
            <a:ext cx="1836822" cy="369332"/>
            <a:chOff x="584200" y="4407828"/>
            <a:chExt cx="1836822" cy="369332"/>
          </a:xfrm>
        </p:grpSpPr>
        <p:sp>
          <p:nvSpPr>
            <p:cNvPr id="86" name="Rectangle 85"/>
            <p:cNvSpPr/>
            <p:nvPr/>
          </p:nvSpPr>
          <p:spPr>
            <a:xfrm>
              <a:off x="584200" y="4487333"/>
              <a:ext cx="719667" cy="2370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87" name="TextBox 86"/>
            <p:cNvSpPr txBox="1"/>
            <p:nvPr/>
          </p:nvSpPr>
          <p:spPr>
            <a:xfrm>
              <a:off x="1428443" y="4407828"/>
              <a:ext cx="992579" cy="369332"/>
            </a:xfrm>
            <a:prstGeom prst="rect">
              <a:avLst/>
            </a:prstGeom>
            <a:noFill/>
          </p:spPr>
          <p:txBody>
            <a:bodyPr wrap="none" rtlCol="0">
              <a:spAutoFit/>
            </a:bodyPr>
            <a:lstStyle/>
            <a:p>
              <a:pPr defTabSz="457200"/>
              <a:r>
                <a:rPr lang="en-US" dirty="0">
                  <a:solidFill>
                    <a:prstClr val="white"/>
                  </a:solidFill>
                </a:rPr>
                <a:t>process</a:t>
              </a:r>
            </a:p>
          </p:txBody>
        </p:sp>
      </p:grpSp>
      <p:grpSp>
        <p:nvGrpSpPr>
          <p:cNvPr id="88" name="Group 87"/>
          <p:cNvGrpSpPr/>
          <p:nvPr/>
        </p:nvGrpSpPr>
        <p:grpSpPr>
          <a:xfrm>
            <a:off x="571213" y="5200010"/>
            <a:ext cx="1551548" cy="369332"/>
            <a:chOff x="592593" y="4751401"/>
            <a:chExt cx="1551548" cy="369332"/>
          </a:xfrm>
        </p:grpSpPr>
        <p:sp>
          <p:nvSpPr>
            <p:cNvPr id="89" name="Rectangle 88"/>
            <p:cNvSpPr/>
            <p:nvPr/>
          </p:nvSpPr>
          <p:spPr>
            <a:xfrm>
              <a:off x="592593" y="4826000"/>
              <a:ext cx="719667" cy="2370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90" name="TextBox 89"/>
            <p:cNvSpPr txBox="1"/>
            <p:nvPr/>
          </p:nvSpPr>
          <p:spPr>
            <a:xfrm>
              <a:off x="1446514" y="4751401"/>
              <a:ext cx="697627" cy="369332"/>
            </a:xfrm>
            <a:prstGeom prst="rect">
              <a:avLst/>
            </a:prstGeom>
            <a:noFill/>
          </p:spPr>
          <p:txBody>
            <a:bodyPr wrap="none" rtlCol="0">
              <a:spAutoFit/>
            </a:bodyPr>
            <a:lstStyle/>
            <a:p>
              <a:pPr defTabSz="457200"/>
              <a:r>
                <a:rPr lang="en-US" dirty="0">
                  <a:solidFill>
                    <a:prstClr val="white"/>
                  </a:solidFill>
                </a:rPr>
                <a:t>store</a:t>
              </a:r>
            </a:p>
          </p:txBody>
        </p:sp>
      </p:grpSp>
      <p:sp>
        <p:nvSpPr>
          <p:cNvPr id="104" name="Rectangle 103"/>
          <p:cNvSpPr/>
          <p:nvPr/>
        </p:nvSpPr>
        <p:spPr>
          <a:xfrm>
            <a:off x="7740302" y="2539747"/>
            <a:ext cx="1215256" cy="2340864"/>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prstClr val="white"/>
                </a:solidFill>
              </a:rPr>
              <a:t>Need to be Re-process to create </a:t>
            </a:r>
            <a:r>
              <a:rPr lang="en-US" sz="1400" dirty="0" smtClean="0">
                <a:solidFill>
                  <a:prstClr val="white"/>
                </a:solidFill>
              </a:rPr>
              <a:t>Tables</a:t>
            </a:r>
            <a:endParaRPr lang="en-US" sz="1400" dirty="0">
              <a:solidFill>
                <a:prstClr val="white"/>
              </a:solidFill>
            </a:endParaRPr>
          </a:p>
        </p:txBody>
      </p:sp>
      <p:sp>
        <p:nvSpPr>
          <p:cNvPr id="128" name="Rectangle 127"/>
          <p:cNvSpPr/>
          <p:nvPr/>
        </p:nvSpPr>
        <p:spPr>
          <a:xfrm>
            <a:off x="4286250" y="976657"/>
            <a:ext cx="1553764" cy="1404594"/>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400" dirty="0">
              <a:solidFill>
                <a:prstClr val="white"/>
              </a:solidFill>
            </a:endParaRPr>
          </a:p>
        </p:txBody>
      </p:sp>
      <p:sp>
        <p:nvSpPr>
          <p:cNvPr id="115" name="Rectangle 114"/>
          <p:cNvSpPr/>
          <p:nvPr/>
        </p:nvSpPr>
        <p:spPr>
          <a:xfrm>
            <a:off x="4362443" y="1063556"/>
            <a:ext cx="1394387" cy="1238447"/>
          </a:xfrm>
          <a:prstGeom prst="rect">
            <a:avLst/>
          </a:prstGeom>
          <a:solidFill>
            <a:schemeClr val="accent3"/>
          </a:solidFill>
          <a:ln>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400" dirty="0">
                <a:solidFill>
                  <a:prstClr val="white"/>
                </a:solidFill>
              </a:rPr>
              <a:t>Amazon Redshift </a:t>
            </a:r>
          </a:p>
          <a:p>
            <a:pPr algn="ctr" defTabSz="457200"/>
            <a:r>
              <a:rPr lang="en-US" sz="1400" dirty="0" smtClean="0">
                <a:solidFill>
                  <a:prstClr val="white"/>
                </a:solidFill>
              </a:rPr>
              <a:t>Tables </a:t>
            </a:r>
            <a:r>
              <a:rPr lang="en-US" sz="1400" dirty="0">
                <a:solidFill>
                  <a:prstClr val="white"/>
                </a:solidFill>
              </a:rPr>
              <a:t>combined</a:t>
            </a:r>
          </a:p>
          <a:p>
            <a:pPr algn="ctr" defTabSz="457200"/>
            <a:r>
              <a:rPr lang="en-US" sz="1400" dirty="0">
                <a:solidFill>
                  <a:prstClr val="white"/>
                </a:solidFill>
              </a:rPr>
              <a:t> sources</a:t>
            </a:r>
            <a:endParaRPr lang="en-US" sz="1200" dirty="0">
              <a:solidFill>
                <a:prstClr val="white"/>
              </a:solidFill>
            </a:endParaRPr>
          </a:p>
        </p:txBody>
      </p:sp>
      <p:cxnSp>
        <p:nvCxnSpPr>
          <p:cNvPr id="137" name="Elbow Connector 136"/>
          <p:cNvCxnSpPr>
            <a:stCxn id="68" idx="0"/>
            <a:endCxn id="128" idx="1"/>
          </p:cNvCxnSpPr>
          <p:nvPr/>
        </p:nvCxnSpPr>
        <p:spPr>
          <a:xfrm rot="5400000" flipH="1" flipV="1">
            <a:off x="2977394" y="1612162"/>
            <a:ext cx="1242062" cy="1375649"/>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7" name="Elbow Connector 156"/>
          <p:cNvCxnSpPr>
            <a:stCxn id="128" idx="3"/>
            <a:endCxn id="104" idx="0"/>
          </p:cNvCxnSpPr>
          <p:nvPr/>
        </p:nvCxnSpPr>
        <p:spPr>
          <a:xfrm>
            <a:off x="5840014" y="1678954"/>
            <a:ext cx="2507916" cy="86079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Elbow Connector 158"/>
          <p:cNvCxnSpPr>
            <a:stCxn id="72" idx="3"/>
            <a:endCxn id="104" idx="2"/>
          </p:cNvCxnSpPr>
          <p:nvPr/>
        </p:nvCxnSpPr>
        <p:spPr>
          <a:xfrm flipV="1">
            <a:off x="7507654" y="4880611"/>
            <a:ext cx="840276" cy="21544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738306" y="3907568"/>
            <a:ext cx="1016436" cy="3975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7982145" y="5432451"/>
            <a:ext cx="774571" cy="369332"/>
          </a:xfrm>
          <a:prstGeom prst="rect">
            <a:avLst/>
          </a:prstGeom>
          <a:noFill/>
        </p:spPr>
        <p:txBody>
          <a:bodyPr wrap="none" rtlCol="0">
            <a:spAutoFit/>
          </a:bodyPr>
          <a:lstStyle/>
          <a:p>
            <a:pPr defTabSz="457200"/>
            <a:r>
              <a:rPr lang="en-US" dirty="0">
                <a:solidFill>
                  <a:prstClr val="white"/>
                </a:solidFill>
              </a:rPr>
              <a:t>Batch</a:t>
            </a:r>
          </a:p>
        </p:txBody>
      </p:sp>
      <p:sp>
        <p:nvSpPr>
          <p:cNvPr id="79" name="TextBox 78"/>
          <p:cNvSpPr txBox="1"/>
          <p:nvPr/>
        </p:nvSpPr>
        <p:spPr>
          <a:xfrm>
            <a:off x="6650737" y="1271372"/>
            <a:ext cx="2493263" cy="369332"/>
          </a:xfrm>
          <a:prstGeom prst="rect">
            <a:avLst/>
          </a:prstGeom>
          <a:noFill/>
        </p:spPr>
        <p:txBody>
          <a:bodyPr wrap="square" rtlCol="0">
            <a:spAutoFit/>
          </a:bodyPr>
          <a:lstStyle/>
          <a:p>
            <a:pPr defTabSz="457200"/>
            <a:r>
              <a:rPr lang="en-US" dirty="0">
                <a:solidFill>
                  <a:prstClr val="white"/>
                </a:solidFill>
              </a:rPr>
              <a:t>Normal Load Process</a:t>
            </a:r>
          </a:p>
        </p:txBody>
      </p:sp>
      <p:cxnSp>
        <p:nvCxnSpPr>
          <p:cNvPr id="83" name="Elbow Connector 82"/>
          <p:cNvCxnSpPr>
            <a:stCxn id="68" idx="2"/>
            <a:endCxn id="72" idx="1"/>
          </p:cNvCxnSpPr>
          <p:nvPr/>
        </p:nvCxnSpPr>
        <p:spPr>
          <a:xfrm rot="16200000" flipH="1">
            <a:off x="3712754" y="2730982"/>
            <a:ext cx="1562920" cy="3167227"/>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03307" y="3190219"/>
            <a:ext cx="1141491" cy="612119"/>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err="1" smtClean="0">
                <a:solidFill>
                  <a:prstClr val="white"/>
                </a:solidFill>
              </a:rPr>
              <a:t>Orbritor</a:t>
            </a:r>
            <a:r>
              <a:rPr lang="en-US" sz="1400" dirty="0" smtClean="0">
                <a:solidFill>
                  <a:prstClr val="white"/>
                </a:solidFill>
              </a:rPr>
              <a:t> </a:t>
            </a:r>
            <a:r>
              <a:rPr lang="en-US" sz="1400" dirty="0" err="1" smtClean="0">
                <a:solidFill>
                  <a:prstClr val="white"/>
                </a:solidFill>
              </a:rPr>
              <a:t>salitlite</a:t>
            </a:r>
            <a:r>
              <a:rPr lang="en-US" sz="1400" dirty="0" smtClean="0">
                <a:solidFill>
                  <a:prstClr val="white"/>
                </a:solidFill>
              </a:rPr>
              <a:t> API</a:t>
            </a:r>
            <a:endParaRPr lang="en-US" sz="1400" dirty="0">
              <a:solidFill>
                <a:prstClr val="white"/>
              </a:solidFill>
            </a:endParaRPr>
          </a:p>
        </p:txBody>
      </p:sp>
      <p:cxnSp>
        <p:nvCxnSpPr>
          <p:cNvPr id="49" name="Straight Arrow Connector 48"/>
          <p:cNvCxnSpPr>
            <a:stCxn id="37" idx="3"/>
            <a:endCxn id="68" idx="1"/>
          </p:cNvCxnSpPr>
          <p:nvPr/>
        </p:nvCxnSpPr>
        <p:spPr>
          <a:xfrm flipV="1">
            <a:off x="1644798" y="3227076"/>
            <a:ext cx="546383" cy="2692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78" idx="1"/>
            <a:endCxn id="68" idx="3"/>
          </p:cNvCxnSpPr>
          <p:nvPr/>
        </p:nvCxnSpPr>
        <p:spPr>
          <a:xfrm flipH="1" flipV="1">
            <a:off x="3630022" y="3227077"/>
            <a:ext cx="1507368" cy="1902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385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Multi-Stage “Data Bus”</a:t>
            </a:r>
            <a:endParaRPr lang="en-US" sz="2800" dirty="0"/>
          </a:p>
        </p:txBody>
      </p:sp>
      <p:sp>
        <p:nvSpPr>
          <p:cNvPr id="3" name="Content Placeholder 2"/>
          <p:cNvSpPr>
            <a:spLocks noGrp="1"/>
          </p:cNvSpPr>
          <p:nvPr>
            <p:ph idx="1"/>
          </p:nvPr>
        </p:nvSpPr>
        <p:spPr>
          <a:xfrm>
            <a:off x="393848" y="1754675"/>
            <a:ext cx="8458201" cy="1134729"/>
          </a:xfrm>
        </p:spPr>
        <p:txBody>
          <a:bodyPr>
            <a:normAutofit fontScale="25000" lnSpcReduction="20000"/>
          </a:bodyPr>
          <a:lstStyle/>
          <a:p>
            <a:pPr marL="342900" indent="-342900"/>
            <a:r>
              <a:rPr lang="en-US" sz="4800" dirty="0"/>
              <a:t>Multiple </a:t>
            </a:r>
            <a:r>
              <a:rPr lang="en-US" sz="4800" dirty="0" smtClean="0"/>
              <a:t>stages</a:t>
            </a:r>
          </a:p>
          <a:p>
            <a:pPr marL="342900" indent="-342900"/>
            <a:r>
              <a:rPr lang="en-US" sz="4800" dirty="0" smtClean="0"/>
              <a:t>Storage decoupled from processing</a:t>
            </a:r>
          </a:p>
          <a:p>
            <a:pPr marL="342900" indent="-342900"/>
            <a:r>
              <a:rPr lang="en-US" sz="4800" dirty="0" smtClean="0"/>
              <a:t>Currently there are 12 levels of temp stages/store </a:t>
            </a:r>
          </a:p>
          <a:p>
            <a:pPr marL="342900" indent="-342900"/>
            <a:endParaRPr lang="en-US" sz="4800" dirty="0"/>
          </a:p>
          <a:p>
            <a:r>
              <a:rPr lang="en-US" sz="4800" dirty="0" smtClean="0"/>
              <a:t>That should run in parallel and get inserted into the finalized </a:t>
            </a:r>
            <a:r>
              <a:rPr lang="en-US" sz="4800" dirty="0" smtClean="0"/>
              <a:t>table</a:t>
            </a:r>
            <a:r>
              <a:rPr lang="en-US" sz="4800" dirty="0" smtClean="0"/>
              <a:t>.</a:t>
            </a:r>
          </a:p>
          <a:p>
            <a:endParaRPr lang="en-US" sz="4800" dirty="0"/>
          </a:p>
          <a:p>
            <a:r>
              <a:rPr lang="en-US" sz="4800" dirty="0" smtClean="0"/>
              <a:t>SQL available upon request…</a:t>
            </a:r>
          </a:p>
          <a:p>
            <a:endParaRPr lang="en-US" dirty="0" smtClean="0"/>
          </a:p>
        </p:txBody>
      </p:sp>
      <p:sp>
        <p:nvSpPr>
          <p:cNvPr id="5" name="Rectangle 4"/>
          <p:cNvSpPr/>
          <p:nvPr/>
        </p:nvSpPr>
        <p:spPr>
          <a:xfrm>
            <a:off x="1628855" y="4010660"/>
            <a:ext cx="1114832" cy="670956"/>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Store</a:t>
            </a:r>
            <a:endParaRPr lang="en-US" dirty="0"/>
          </a:p>
        </p:txBody>
      </p:sp>
      <p:sp>
        <p:nvSpPr>
          <p:cNvPr id="6" name="Rectangle 5"/>
          <p:cNvSpPr/>
          <p:nvPr/>
        </p:nvSpPr>
        <p:spPr>
          <a:xfrm>
            <a:off x="3159353" y="4010660"/>
            <a:ext cx="1114832" cy="670956"/>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Process</a:t>
            </a:r>
            <a:endParaRPr lang="en-US" dirty="0"/>
          </a:p>
        </p:txBody>
      </p:sp>
      <p:sp>
        <p:nvSpPr>
          <p:cNvPr id="7" name="Rectangle 6"/>
          <p:cNvSpPr/>
          <p:nvPr/>
        </p:nvSpPr>
        <p:spPr>
          <a:xfrm>
            <a:off x="4827054" y="4010660"/>
            <a:ext cx="1065471" cy="670956"/>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Store</a:t>
            </a:r>
            <a:endParaRPr lang="en-US" dirty="0"/>
          </a:p>
        </p:txBody>
      </p:sp>
      <p:sp>
        <p:nvSpPr>
          <p:cNvPr id="8" name="Rectangle 7"/>
          <p:cNvSpPr/>
          <p:nvPr/>
        </p:nvSpPr>
        <p:spPr>
          <a:xfrm>
            <a:off x="6285143" y="4010660"/>
            <a:ext cx="1192575" cy="670956"/>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Process</a:t>
            </a:r>
            <a:endParaRPr lang="en-US" dirty="0"/>
          </a:p>
        </p:txBody>
      </p:sp>
      <p:cxnSp>
        <p:nvCxnSpPr>
          <p:cNvPr id="10" name="Straight Arrow Connector 9"/>
          <p:cNvCxnSpPr/>
          <p:nvPr/>
        </p:nvCxnSpPr>
        <p:spPr>
          <a:xfrm>
            <a:off x="1181329" y="4346138"/>
            <a:ext cx="4475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6" idx="1"/>
          </p:cNvCxnSpPr>
          <p:nvPr/>
        </p:nvCxnSpPr>
        <p:spPr>
          <a:xfrm>
            <a:off x="2743687" y="4346138"/>
            <a:ext cx="4156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a:off x="5892524" y="4346138"/>
            <a:ext cx="3926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3176" y="3959880"/>
            <a:ext cx="704039" cy="369332"/>
          </a:xfrm>
          <a:prstGeom prst="rect">
            <a:avLst/>
          </a:prstGeom>
          <a:noFill/>
        </p:spPr>
        <p:txBody>
          <a:bodyPr wrap="none" rtlCol="0">
            <a:spAutoFit/>
          </a:bodyPr>
          <a:lstStyle/>
          <a:p>
            <a:r>
              <a:rPr lang="en-US" dirty="0" smtClean="0">
                <a:gradFill>
                  <a:gsLst>
                    <a:gs pos="0">
                      <a:srgbClr val="FEFEFE"/>
                    </a:gs>
                    <a:gs pos="100000">
                      <a:srgbClr val="FEFEFE"/>
                    </a:gs>
                  </a:gsLst>
                  <a:lin ang="5400000" scaled="1"/>
                </a:gradFill>
              </a:rPr>
              <a:t> </a:t>
            </a:r>
            <a:r>
              <a:rPr lang="en-US" dirty="0">
                <a:gradFill>
                  <a:gsLst>
                    <a:gs pos="0">
                      <a:srgbClr val="FEFEFE"/>
                    </a:gs>
                    <a:gs pos="100000">
                      <a:srgbClr val="FEFEFE"/>
                    </a:gs>
                  </a:gsLst>
                  <a:lin ang="5400000" scaled="1"/>
                </a:gradFill>
              </a:rPr>
              <a:t>Data</a:t>
            </a:r>
          </a:p>
        </p:txBody>
      </p:sp>
      <p:cxnSp>
        <p:nvCxnSpPr>
          <p:cNvPr id="23" name="Straight Arrow Connector 22"/>
          <p:cNvCxnSpPr>
            <a:stCxn id="8" idx="3"/>
          </p:cNvCxnSpPr>
          <p:nvPr/>
        </p:nvCxnSpPr>
        <p:spPr>
          <a:xfrm>
            <a:off x="7477717" y="4346138"/>
            <a:ext cx="5025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980224" y="3832099"/>
            <a:ext cx="986992" cy="646331"/>
          </a:xfrm>
          <a:prstGeom prst="rect">
            <a:avLst/>
          </a:prstGeom>
          <a:noFill/>
        </p:spPr>
        <p:txBody>
          <a:bodyPr wrap="square" rtlCol="0">
            <a:spAutoFit/>
          </a:bodyPr>
          <a:lstStyle/>
          <a:p>
            <a:r>
              <a:rPr lang="en-US" dirty="0">
                <a:gradFill>
                  <a:gsLst>
                    <a:gs pos="0">
                      <a:srgbClr val="FEFEFE"/>
                    </a:gs>
                    <a:gs pos="100000">
                      <a:srgbClr val="FEFEFE"/>
                    </a:gs>
                  </a:gsLst>
                  <a:lin ang="5400000" scaled="1"/>
                </a:gradFill>
              </a:rPr>
              <a:t>Unified Table</a:t>
            </a:r>
          </a:p>
        </p:txBody>
      </p:sp>
      <p:cxnSp>
        <p:nvCxnSpPr>
          <p:cNvPr id="11" name="Straight Arrow Connector 10"/>
          <p:cNvCxnSpPr>
            <a:stCxn id="6" idx="3"/>
            <a:endCxn id="7" idx="1"/>
          </p:cNvCxnSpPr>
          <p:nvPr/>
        </p:nvCxnSpPr>
        <p:spPr>
          <a:xfrm>
            <a:off x="4274185" y="4346138"/>
            <a:ext cx="5528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3176" y="4363065"/>
            <a:ext cx="704039" cy="369332"/>
          </a:xfrm>
          <a:prstGeom prst="rect">
            <a:avLst/>
          </a:prstGeom>
          <a:noFill/>
        </p:spPr>
        <p:txBody>
          <a:bodyPr wrap="none" rtlCol="0">
            <a:spAutoFit/>
          </a:bodyPr>
          <a:lstStyle/>
          <a:p>
            <a:r>
              <a:rPr lang="en-US" dirty="0" smtClean="0">
                <a:gradFill>
                  <a:gsLst>
                    <a:gs pos="0">
                      <a:srgbClr val="FEFEFE"/>
                    </a:gs>
                    <a:gs pos="100000">
                      <a:srgbClr val="FEFEFE"/>
                    </a:gs>
                  </a:gsLst>
                  <a:lin ang="5400000" scaled="1"/>
                </a:gradFill>
              </a:rPr>
              <a:t> </a:t>
            </a:r>
            <a:r>
              <a:rPr lang="en-US" dirty="0">
                <a:gradFill>
                  <a:gsLst>
                    <a:gs pos="0">
                      <a:srgbClr val="FEFEFE"/>
                    </a:gs>
                    <a:gs pos="100000">
                      <a:srgbClr val="FEFEFE"/>
                    </a:gs>
                  </a:gsLst>
                  <a:lin ang="5400000" scaled="1"/>
                </a:gradFill>
              </a:rPr>
              <a:t>Data</a:t>
            </a:r>
          </a:p>
        </p:txBody>
      </p:sp>
    </p:spTree>
    <p:extLst>
      <p:ext uri="{BB962C8B-B14F-4D97-AF65-F5344CB8AC3E}">
        <p14:creationId xmlns:p14="http://schemas.microsoft.com/office/powerpoint/2010/main" val="207188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Optimization &amp; Execution</a:t>
            </a:r>
            <a:endParaRPr lang="en-US" dirty="0"/>
          </a:p>
        </p:txBody>
      </p:sp>
      <p:sp>
        <p:nvSpPr>
          <p:cNvPr id="4" name="Slide Number Placeholder 3"/>
          <p:cNvSpPr>
            <a:spLocks noGrp="1"/>
          </p:cNvSpPr>
          <p:nvPr>
            <p:ph type="sldNum" sz="quarter" idx="4294967295"/>
          </p:nvPr>
        </p:nvSpPr>
        <p:spPr>
          <a:xfrm>
            <a:off x="6442998" y="5388272"/>
            <a:ext cx="512504" cy="273844"/>
          </a:xfrm>
          <a:prstGeom prst="rect">
            <a:avLst/>
          </a:prstGeom>
        </p:spPr>
        <p:txBody>
          <a:bodyPr/>
          <a:lstStyle/>
          <a:p>
            <a:fld id="{40D15546-3768-674C-81B9-C40A1A080E88}" type="slidenum">
              <a:rPr lang="en-US" smtClean="0"/>
              <a:pPr/>
              <a:t>13</a:t>
            </a:fld>
            <a:endParaRPr lang="en-US" dirty="0"/>
          </a:p>
        </p:txBody>
      </p:sp>
      <p:sp>
        <p:nvSpPr>
          <p:cNvPr id="6" name="Rectangle 5"/>
          <p:cNvSpPr/>
          <p:nvPr/>
        </p:nvSpPr>
        <p:spPr>
          <a:xfrm>
            <a:off x="142000" y="300512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a:latin typeface="Source Sans Pro Light"/>
                <a:cs typeface="Source Sans Pro"/>
              </a:rPr>
              <a:t>SQL AST</a:t>
            </a:r>
            <a:endParaRPr lang="en-US" sz="1300" dirty="0">
              <a:latin typeface="Source Sans Pro Light"/>
              <a:cs typeface="Source Sans Pro"/>
            </a:endParaRPr>
          </a:p>
        </p:txBody>
      </p:sp>
      <p:sp>
        <p:nvSpPr>
          <p:cNvPr id="7" name="Rectangle 6"/>
          <p:cNvSpPr/>
          <p:nvPr/>
        </p:nvSpPr>
        <p:spPr>
          <a:xfrm>
            <a:off x="142000" y="372874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a:latin typeface="Source Sans Pro Light"/>
                <a:cs typeface="Source Sans Pro"/>
              </a:rPr>
              <a:t>DataFrame</a:t>
            </a:r>
            <a:endParaRPr lang="en-US" sz="1300" dirty="0">
              <a:latin typeface="Source Sans Pro Light"/>
              <a:cs typeface="Source Sans Pro"/>
            </a:endParaRPr>
          </a:p>
        </p:txBody>
      </p:sp>
      <p:sp>
        <p:nvSpPr>
          <p:cNvPr id="8" name="Rounded Rectangle 7"/>
          <p:cNvSpPr/>
          <p:nvPr/>
        </p:nvSpPr>
        <p:spPr>
          <a:xfrm>
            <a:off x="1437426" y="334383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endParaRPr lang="en-US" sz="1300" dirty="0">
              <a:latin typeface="Source Sans Pro Light"/>
              <a:cs typeface="Source Sans Pro"/>
            </a:endParaRPr>
          </a:p>
        </p:txBody>
      </p:sp>
      <p:sp>
        <p:nvSpPr>
          <p:cNvPr id="9" name="Rounded Rectangle 8"/>
          <p:cNvSpPr/>
          <p:nvPr/>
        </p:nvSpPr>
        <p:spPr>
          <a:xfrm>
            <a:off x="2705960" y="334383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endParaRPr lang="en-US" sz="1300" dirty="0">
              <a:latin typeface="Source Sans Pro Light"/>
              <a:cs typeface="Source Sans Pro"/>
            </a:endParaRPr>
          </a:p>
        </p:txBody>
      </p:sp>
      <p:sp>
        <p:nvSpPr>
          <p:cNvPr id="13" name="Rectangle 12"/>
          <p:cNvSpPr/>
          <p:nvPr/>
        </p:nvSpPr>
        <p:spPr>
          <a:xfrm>
            <a:off x="8305937" y="3379913"/>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a:latin typeface="Source Sans Pro Light"/>
                <a:cs typeface="Source Sans Pro"/>
              </a:rPr>
              <a:t>RDDs</a:t>
            </a:r>
            <a:endParaRPr lang="en-US" sz="1300" dirty="0">
              <a:latin typeface="Source Sans Pro Light"/>
              <a:cs typeface="Source Sans Pro"/>
            </a:endParaRPr>
          </a:p>
        </p:txBody>
      </p:sp>
      <p:sp>
        <p:nvSpPr>
          <p:cNvPr id="14" name="Rounded Rectangle 13"/>
          <p:cNvSpPr/>
          <p:nvPr/>
        </p:nvSpPr>
        <p:spPr>
          <a:xfrm>
            <a:off x="7017697" y="334948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endParaRPr lang="en-US" sz="1300" dirty="0">
              <a:latin typeface="Source Sans Pro Light"/>
              <a:cs typeface="Source Sans Pro"/>
            </a:endParaRPr>
          </a:p>
        </p:txBody>
      </p:sp>
      <p:cxnSp>
        <p:nvCxnSpPr>
          <p:cNvPr id="15" name="Straight Arrow Connector 14"/>
          <p:cNvCxnSpPr>
            <a:stCxn id="6" idx="3"/>
            <a:endCxn id="8" idx="1"/>
          </p:cNvCxnSpPr>
          <p:nvPr/>
        </p:nvCxnSpPr>
        <p:spPr>
          <a:xfrm>
            <a:off x="1102094" y="3280707"/>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flipV="1">
            <a:off x="1102094" y="3649837"/>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9" idx="1"/>
          </p:cNvCxnSpPr>
          <p:nvPr/>
        </p:nvCxnSpPr>
        <p:spPr>
          <a:xfrm>
            <a:off x="2452102" y="3649837"/>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3720636" y="3649838"/>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4" idx="1"/>
          </p:cNvCxnSpPr>
          <p:nvPr/>
        </p:nvCxnSpPr>
        <p:spPr>
          <a:xfrm flipV="1">
            <a:off x="6236754" y="3655491"/>
            <a:ext cx="780942" cy="6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3"/>
            <a:endCxn id="13" idx="1"/>
          </p:cNvCxnSpPr>
          <p:nvPr/>
        </p:nvCxnSpPr>
        <p:spPr>
          <a:xfrm>
            <a:off x="8032372" y="3655491"/>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092191" y="2769440"/>
            <a:ext cx="946093" cy="338554"/>
          </a:xfrm>
          <a:prstGeom prst="rect">
            <a:avLst/>
          </a:prstGeom>
          <a:noFill/>
        </p:spPr>
        <p:txBody>
          <a:bodyPr wrap="none" rtlCol="0">
            <a:spAutoFit/>
          </a:bodyPr>
          <a:lstStyle/>
          <a:p>
            <a:pPr algn="ctr"/>
            <a:r>
              <a:rPr lang="en-US" sz="1600" dirty="0">
                <a:solidFill>
                  <a:schemeClr val="accent1"/>
                </a:solidFill>
                <a:latin typeface="Source Sans Pro Light"/>
                <a:cs typeface="Source Sans Pro"/>
              </a:rPr>
              <a:t>Analysis</a:t>
            </a:r>
            <a:endParaRPr lang="en-US" sz="1600" dirty="0">
              <a:solidFill>
                <a:schemeClr val="accent1"/>
              </a:solidFill>
              <a:latin typeface="Source Sans Pro Light"/>
              <a:cs typeface="Source Sans Pro"/>
            </a:endParaRPr>
          </a:p>
        </p:txBody>
      </p:sp>
      <p:sp>
        <p:nvSpPr>
          <p:cNvPr id="23" name="TextBox 22"/>
          <p:cNvSpPr txBox="1"/>
          <p:nvPr/>
        </p:nvSpPr>
        <p:spPr>
          <a:xfrm>
            <a:off x="3094572" y="2646330"/>
            <a:ext cx="1324402" cy="584775"/>
          </a:xfrm>
          <a:prstGeom prst="rect">
            <a:avLst/>
          </a:prstGeom>
          <a:noFill/>
        </p:spPr>
        <p:txBody>
          <a:bodyPr wrap="none" rtlCol="0">
            <a:spAutoFit/>
          </a:bodyPr>
          <a:lstStyle/>
          <a:p>
            <a:pPr algn="ctr"/>
            <a:r>
              <a:rPr lang="en-US" sz="1600" dirty="0">
                <a:solidFill>
                  <a:schemeClr val="accent1"/>
                </a:solidFill>
                <a:latin typeface="Source Sans Pro Light"/>
                <a:cs typeface="Source Sans Pro"/>
              </a:rPr>
              <a:t>Logical</a:t>
            </a:r>
          </a:p>
          <a:p>
            <a:pPr algn="ctr"/>
            <a:r>
              <a:rPr lang="en-US" sz="1600" dirty="0">
                <a:solidFill>
                  <a:schemeClr val="accent1"/>
                </a:solidFill>
                <a:latin typeface="Source Sans Pro Light"/>
                <a:cs typeface="Source Sans Pro"/>
              </a:rPr>
              <a:t>Optimization</a:t>
            </a:r>
            <a:endParaRPr lang="en-US" sz="1600" dirty="0">
              <a:solidFill>
                <a:schemeClr val="accent1"/>
              </a:solidFill>
              <a:latin typeface="Source Sans Pro Light"/>
              <a:cs typeface="Source Sans Pro"/>
            </a:endParaRPr>
          </a:p>
        </p:txBody>
      </p:sp>
      <p:cxnSp>
        <p:nvCxnSpPr>
          <p:cNvPr id="25" name="Straight Arrow Connector 24"/>
          <p:cNvCxnSpPr>
            <a:stCxn id="12" idx="3"/>
          </p:cNvCxnSpPr>
          <p:nvPr/>
        </p:nvCxnSpPr>
        <p:spPr>
          <a:xfrm>
            <a:off x="6236754" y="3656190"/>
            <a:ext cx="549618"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p:cNvCxnSpPr>
          <p:nvPr/>
        </p:nvCxnSpPr>
        <p:spPr>
          <a:xfrm flipV="1">
            <a:off x="6236754" y="3023461"/>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6067508" y="3500699"/>
            <a:ext cx="1274770"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a:latin typeface="Source Sans Pro Light"/>
                <a:cs typeface="Source Sans Pro"/>
              </a:rPr>
              <a:t>Cost Model</a:t>
            </a:r>
            <a:endParaRPr lang="en-US" sz="1300" dirty="0">
              <a:latin typeface="Source Sans Pro Light"/>
              <a:cs typeface="Source Sans Pro"/>
            </a:endParaRPr>
          </a:p>
        </p:txBody>
      </p:sp>
      <p:sp>
        <p:nvSpPr>
          <p:cNvPr id="29" name="TextBox 28"/>
          <p:cNvSpPr txBox="1"/>
          <p:nvPr/>
        </p:nvSpPr>
        <p:spPr>
          <a:xfrm>
            <a:off x="7632050" y="2677107"/>
            <a:ext cx="1069525" cy="523220"/>
          </a:xfrm>
          <a:prstGeom prst="rect">
            <a:avLst/>
          </a:prstGeom>
          <a:noFill/>
        </p:spPr>
        <p:txBody>
          <a:bodyPr wrap="none" rtlCol="0">
            <a:spAutoFit/>
          </a:bodyPr>
          <a:lstStyle/>
          <a:p>
            <a:pPr algn="ctr"/>
            <a:r>
              <a:rPr lang="en-US" sz="1400" dirty="0">
                <a:solidFill>
                  <a:schemeClr val="accent1"/>
                </a:solidFill>
                <a:latin typeface="Source Sans Pro Light"/>
                <a:cs typeface="Source Sans Pro"/>
              </a:rPr>
              <a:t>Code</a:t>
            </a:r>
          </a:p>
          <a:p>
            <a:pPr algn="ctr"/>
            <a:r>
              <a:rPr lang="en-US" sz="1400" dirty="0">
                <a:solidFill>
                  <a:schemeClr val="accent1"/>
                </a:solidFill>
                <a:latin typeface="Source Sans Pro Light"/>
                <a:cs typeface="Source Sans Pro"/>
              </a:rPr>
              <a:t>Generation</a:t>
            </a:r>
            <a:endParaRPr lang="en-US" sz="1400" dirty="0">
              <a:solidFill>
                <a:schemeClr val="accent1"/>
              </a:solidFill>
              <a:latin typeface="Source Sans Pro Light"/>
              <a:cs typeface="Source Sans Pro"/>
            </a:endParaRPr>
          </a:p>
        </p:txBody>
      </p:sp>
      <p:sp>
        <p:nvSpPr>
          <p:cNvPr id="33" name="TextBox 32"/>
          <p:cNvSpPr txBox="1"/>
          <p:nvPr/>
        </p:nvSpPr>
        <p:spPr>
          <a:xfrm>
            <a:off x="1102094" y="4863962"/>
            <a:ext cx="7280583" cy="369332"/>
          </a:xfrm>
          <a:prstGeom prst="rect">
            <a:avLst/>
          </a:prstGeom>
          <a:noFill/>
        </p:spPr>
        <p:txBody>
          <a:bodyPr wrap="none" rtlCol="0">
            <a:spAutoFit/>
          </a:bodyPr>
          <a:lstStyle/>
          <a:p>
            <a:r>
              <a:rPr lang="en-US" dirty="0" err="1">
                <a:solidFill>
                  <a:schemeClr val="accent1"/>
                </a:solidFill>
                <a:latin typeface="Source Sans Pro Light"/>
                <a:cs typeface="Source Sans Pro Light"/>
              </a:rPr>
              <a:t>DataFrames</a:t>
            </a:r>
            <a:r>
              <a:rPr lang="en-US" dirty="0">
                <a:solidFill>
                  <a:schemeClr val="accent1"/>
                </a:solidFill>
                <a:latin typeface="Source Sans Pro Light"/>
                <a:cs typeface="Source Sans Pro Light"/>
              </a:rPr>
              <a:t> and SQL share the same optimization/execution pipeline</a:t>
            </a:r>
            <a:endParaRPr lang="en-US" dirty="0">
              <a:solidFill>
                <a:schemeClr val="accent1"/>
              </a:solidFill>
              <a:latin typeface="Source Sans Pro Light"/>
              <a:cs typeface="Source Sans Pro Light"/>
            </a:endParaRPr>
          </a:p>
        </p:txBody>
      </p:sp>
      <p:grpSp>
        <p:nvGrpSpPr>
          <p:cNvPr id="3" name="Group 2"/>
          <p:cNvGrpSpPr/>
          <p:nvPr/>
        </p:nvGrpSpPr>
        <p:grpSpPr>
          <a:xfrm>
            <a:off x="3974495" y="2646329"/>
            <a:ext cx="2318713" cy="1364340"/>
            <a:chOff x="3974494" y="1789079"/>
            <a:chExt cx="2318713" cy="1364340"/>
          </a:xfrm>
        </p:grpSpPr>
        <p:sp>
          <p:nvSpPr>
            <p:cNvPr id="11" name="Rounded Rectangle 10"/>
            <p:cNvSpPr/>
            <p:nvPr/>
          </p:nvSpPr>
          <p:spPr>
            <a:xfrm>
              <a:off x="5165627" y="2444459"/>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2" name="Rounded Rectangle 11"/>
            <p:cNvSpPr/>
            <p:nvPr/>
          </p:nvSpPr>
          <p:spPr>
            <a:xfrm>
              <a:off x="5222079" y="2492936"/>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0" name="Rounded Rectangle 9"/>
            <p:cNvSpPr/>
            <p:nvPr/>
          </p:nvSpPr>
          <p:spPr>
            <a:xfrm>
              <a:off x="3974494" y="248658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endParaRPr lang="en-US" sz="1300" dirty="0">
                <a:latin typeface="Source Sans Pro Light"/>
                <a:cs typeface="Source Sans Pro"/>
              </a:endParaRPr>
            </a:p>
          </p:txBody>
        </p:sp>
        <p:sp>
          <p:nvSpPr>
            <p:cNvPr id="24" name="TextBox 23"/>
            <p:cNvSpPr txBox="1"/>
            <p:nvPr/>
          </p:nvSpPr>
          <p:spPr>
            <a:xfrm>
              <a:off x="4496069" y="1789079"/>
              <a:ext cx="1050989" cy="584776"/>
            </a:xfrm>
            <a:prstGeom prst="rect">
              <a:avLst/>
            </a:prstGeom>
            <a:noFill/>
          </p:spPr>
          <p:txBody>
            <a:bodyPr wrap="none" rtlCol="0">
              <a:spAutoFit/>
            </a:bodyPr>
            <a:lstStyle/>
            <a:p>
              <a:pPr algn="ctr"/>
              <a:r>
                <a:rPr lang="en-US" sz="1600" b="1" dirty="0">
                  <a:solidFill>
                    <a:schemeClr val="accent4"/>
                  </a:solidFill>
                  <a:latin typeface="Source Sans Pro Light"/>
                  <a:cs typeface="Source Sans Pro"/>
                </a:rPr>
                <a:t>Physical</a:t>
              </a:r>
            </a:p>
            <a:p>
              <a:pPr algn="ctr"/>
              <a:r>
                <a:rPr lang="en-US" sz="1600" b="1" dirty="0">
                  <a:solidFill>
                    <a:schemeClr val="accent4"/>
                  </a:solidFill>
                  <a:latin typeface="Source Sans Pro Light"/>
                  <a:cs typeface="Source Sans Pro"/>
                </a:rPr>
                <a:t>Planning</a:t>
              </a:r>
              <a:endParaRPr lang="en-US" sz="1600" b="1" dirty="0">
                <a:solidFill>
                  <a:schemeClr val="accent4"/>
                </a:solidFill>
                <a:latin typeface="Source Sans Pro Light"/>
                <a:cs typeface="Source Sans Pro"/>
              </a:endParaRPr>
            </a:p>
          </p:txBody>
        </p:sp>
        <p:sp>
          <p:nvSpPr>
            <p:cNvPr id="28" name="Rounded Rectangle 27"/>
            <p:cNvSpPr/>
            <p:nvPr/>
          </p:nvSpPr>
          <p:spPr>
            <a:xfrm>
              <a:off x="5278532" y="2541414"/>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endParaRPr lang="en-US" sz="1300" dirty="0">
                <a:latin typeface="Source Sans Pro Light"/>
                <a:cs typeface="Source Sans Pro"/>
              </a:endParaRPr>
            </a:p>
          </p:txBody>
        </p:sp>
        <p:cxnSp>
          <p:nvCxnSpPr>
            <p:cNvPr id="19" name="Straight Arrow Connector 18"/>
            <p:cNvCxnSpPr/>
            <p:nvPr/>
          </p:nvCxnSpPr>
          <p:spPr>
            <a:xfrm>
              <a:off x="4988737" y="2801373"/>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5729416" y="1876893"/>
            <a:ext cx="2783210" cy="646331"/>
          </a:xfrm>
          <a:prstGeom prst="rect">
            <a:avLst/>
          </a:prstGeom>
          <a:noFill/>
        </p:spPr>
        <p:txBody>
          <a:bodyPr wrap="square" rtlCol="0">
            <a:spAutoFit/>
          </a:bodyPr>
          <a:lstStyle/>
          <a:p>
            <a:r>
              <a:rPr lang="en-US" dirty="0"/>
              <a:t>e.g</a:t>
            </a:r>
            <a:r>
              <a:rPr lang="en-US" dirty="0">
                <a:solidFill>
                  <a:schemeClr val="accent1"/>
                </a:solidFill>
              </a:rPr>
              <a:t>. Pipeline projections and filters into a single </a:t>
            </a:r>
            <a:r>
              <a:rPr lang="en-US" i="1" dirty="0">
                <a:solidFill>
                  <a:schemeClr val="accent1"/>
                </a:solidFill>
              </a:rPr>
              <a:t>map</a:t>
            </a:r>
            <a:endParaRPr lang="en-US" i="1" dirty="0">
              <a:solidFill>
                <a:schemeClr val="accent1"/>
              </a:solidFill>
            </a:endParaRPr>
          </a:p>
        </p:txBody>
      </p:sp>
    </p:spTree>
    <p:extLst>
      <p:ext uri="{BB962C8B-B14F-4D97-AF65-F5344CB8AC3E}">
        <p14:creationId xmlns:p14="http://schemas.microsoft.com/office/powerpoint/2010/main" val="3557898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a:t>
            </a:r>
            <a:r>
              <a:rPr lang="en-US" dirty="0" smtClean="0"/>
              <a:t> Operations</a:t>
            </a:r>
            <a:endParaRPr lang="en-US" dirty="0"/>
          </a:p>
        </p:txBody>
      </p:sp>
      <p:sp>
        <p:nvSpPr>
          <p:cNvPr id="3" name="Content Placeholder 2"/>
          <p:cNvSpPr>
            <a:spLocks noGrp="1"/>
          </p:cNvSpPr>
          <p:nvPr>
            <p:ph idx="1"/>
          </p:nvPr>
        </p:nvSpPr>
        <p:spPr>
          <a:xfrm>
            <a:off x="775607" y="1829322"/>
            <a:ext cx="7592786" cy="2913238"/>
          </a:xfrm>
        </p:spPr>
        <p:txBody>
          <a:bodyPr>
            <a:normAutofit/>
          </a:bodyPr>
          <a:lstStyle/>
          <a:p>
            <a:pPr marL="342900" indent="-342900">
              <a:buFont typeface="Arial"/>
              <a:buChar char="•"/>
            </a:pPr>
            <a:r>
              <a:rPr lang="en-US" sz="1400" dirty="0"/>
              <a:t>Relational operations (select, where, join, </a:t>
            </a:r>
            <a:r>
              <a:rPr lang="en-US" sz="1400" dirty="0" err="1"/>
              <a:t>groupBy</a:t>
            </a:r>
            <a:r>
              <a:rPr lang="en-US" sz="1400" dirty="0"/>
              <a:t>) via a DSL</a:t>
            </a:r>
          </a:p>
          <a:p>
            <a:pPr marL="342900" indent="-342900">
              <a:buFont typeface="Arial"/>
              <a:buChar char="•"/>
            </a:pPr>
            <a:r>
              <a:rPr lang="en-US" sz="1400" dirty="0"/>
              <a:t>Operators take </a:t>
            </a:r>
            <a:r>
              <a:rPr lang="en-US" sz="1400" i="1" dirty="0"/>
              <a:t>expression</a:t>
            </a:r>
            <a:r>
              <a:rPr lang="en-US" sz="1400" dirty="0"/>
              <a:t> objects</a:t>
            </a:r>
          </a:p>
          <a:p>
            <a:pPr marL="342900" indent="-342900">
              <a:buFont typeface="Arial"/>
              <a:buChar char="•"/>
            </a:pPr>
            <a:r>
              <a:rPr lang="en-US" sz="1400" dirty="0"/>
              <a:t>Alternatively, register as temp SQL table and perform traditional SQL query strings</a:t>
            </a:r>
            <a:endParaRPr lang="en-US" sz="1400" dirty="0"/>
          </a:p>
        </p:txBody>
      </p:sp>
      <p:sp>
        <p:nvSpPr>
          <p:cNvPr id="5" name="Slide Number Placeholder 4"/>
          <p:cNvSpPr>
            <a:spLocks noGrp="1"/>
          </p:cNvSpPr>
          <p:nvPr>
            <p:ph type="sldNum" sz="quarter" idx="4294967295"/>
          </p:nvPr>
        </p:nvSpPr>
        <p:spPr>
          <a:xfrm>
            <a:off x="6442998" y="5388272"/>
            <a:ext cx="512504" cy="273844"/>
          </a:xfrm>
          <a:prstGeom prst="rect">
            <a:avLst/>
          </a:prstGeom>
        </p:spPr>
        <p:txBody>
          <a:bodyPr/>
          <a:lstStyle/>
          <a:p>
            <a:fld id="{40D15546-3768-674C-81B9-C40A1A080E88}" type="slidenum">
              <a:rPr lang="en-US" smtClean="0"/>
              <a:pPr/>
              <a:t>14</a:t>
            </a:fld>
            <a:endParaRPr lang="en-US" dirty="0"/>
          </a:p>
        </p:txBody>
      </p:sp>
      <p:pic>
        <p:nvPicPr>
          <p:cNvPr id="6" name="Picture 5"/>
          <p:cNvPicPr>
            <a:picLocks noChangeAspect="1"/>
          </p:cNvPicPr>
          <p:nvPr/>
        </p:nvPicPr>
        <p:blipFill>
          <a:blip r:embed="rId3"/>
          <a:stretch>
            <a:fillRect/>
          </a:stretch>
        </p:blipFill>
        <p:spPr>
          <a:xfrm>
            <a:off x="2072764" y="3220862"/>
            <a:ext cx="4998475" cy="1010670"/>
          </a:xfrm>
          <a:prstGeom prst="rect">
            <a:avLst/>
          </a:prstGeom>
        </p:spPr>
      </p:pic>
      <p:pic>
        <p:nvPicPr>
          <p:cNvPr id="7" name="Picture 6"/>
          <p:cNvPicPr>
            <a:picLocks noChangeAspect="1"/>
          </p:cNvPicPr>
          <p:nvPr/>
        </p:nvPicPr>
        <p:blipFill>
          <a:blip r:embed="rId4"/>
          <a:stretch>
            <a:fillRect/>
          </a:stretch>
        </p:blipFill>
        <p:spPr>
          <a:xfrm>
            <a:off x="2180167" y="4818639"/>
            <a:ext cx="4790722" cy="582779"/>
          </a:xfrm>
          <a:prstGeom prst="rect">
            <a:avLst/>
          </a:prstGeom>
        </p:spPr>
      </p:pic>
    </p:spTree>
    <p:extLst>
      <p:ext uri="{BB962C8B-B14F-4D97-AF65-F5344CB8AC3E}">
        <p14:creationId xmlns:p14="http://schemas.microsoft.com/office/powerpoint/2010/main" val="3976357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7651" y="1454282"/>
            <a:ext cx="7172476" cy="1241453"/>
          </a:xfrm>
        </p:spPr>
        <p:txBody>
          <a:bodyPr>
            <a:normAutofit/>
          </a:bodyPr>
          <a:lstStyle/>
          <a:p>
            <a:r>
              <a:rPr lang="en-US" sz="4000" dirty="0" err="1"/>
              <a:t>DataFrame</a:t>
            </a:r>
            <a:endParaRPr lang="en-US" sz="4000" dirty="0"/>
          </a:p>
          <a:p>
            <a:endParaRPr lang="en-US" sz="2000" dirty="0"/>
          </a:p>
          <a:p>
            <a:pPr marL="457200" indent="-457200">
              <a:buAutoNum type="arabicPeriod"/>
            </a:pPr>
            <a:endParaRPr lang="en-US" dirty="0"/>
          </a:p>
        </p:txBody>
      </p:sp>
      <p:sp>
        <p:nvSpPr>
          <p:cNvPr id="5" name="Slide Number Placeholder 4"/>
          <p:cNvSpPr>
            <a:spLocks noGrp="1"/>
          </p:cNvSpPr>
          <p:nvPr>
            <p:ph type="sldNum" sz="quarter" idx="4294967295"/>
          </p:nvPr>
        </p:nvSpPr>
        <p:spPr>
          <a:xfrm>
            <a:off x="6442998" y="5388272"/>
            <a:ext cx="512504" cy="273844"/>
          </a:xfrm>
          <a:prstGeom prst="rect">
            <a:avLst/>
          </a:prstGeom>
        </p:spPr>
        <p:txBody>
          <a:bodyPr/>
          <a:lstStyle/>
          <a:p>
            <a:fld id="{40D15546-3768-674C-81B9-C40A1A080E88}" type="slidenum">
              <a:rPr lang="en-US" smtClean="0"/>
              <a:pPr/>
              <a:t>15</a:t>
            </a:fld>
            <a:endParaRPr lang="en-US" dirty="0"/>
          </a:p>
        </p:txBody>
      </p:sp>
      <p:sp>
        <p:nvSpPr>
          <p:cNvPr id="8" name="TextBox 7"/>
          <p:cNvSpPr txBox="1"/>
          <p:nvPr/>
        </p:nvSpPr>
        <p:spPr>
          <a:xfrm>
            <a:off x="1167651" y="2242530"/>
            <a:ext cx="7172476" cy="1588127"/>
          </a:xfrm>
          <a:prstGeom prst="rect">
            <a:avLst/>
          </a:prstGeom>
          <a:noFill/>
        </p:spPr>
        <p:txBody>
          <a:bodyPr wrap="square" rtlCol="0">
            <a:spAutoFit/>
          </a:bodyPr>
          <a:lstStyle/>
          <a:p>
            <a:pPr indent="-457200">
              <a:spcBef>
                <a:spcPct val="20000"/>
              </a:spcBef>
              <a:buSzPct val="90000"/>
              <a:buFont typeface="Arial"/>
              <a:buAutoNum type="arabicPeriod"/>
            </a:pPr>
            <a:r>
              <a:rPr lang="en-US" dirty="0">
                <a:solidFill>
                  <a:schemeClr val="accent1"/>
                </a:solidFill>
                <a:latin typeface="Source Sans Pro Light"/>
                <a:cs typeface="Source Sans Pro Light"/>
              </a:rPr>
              <a:t>A distributed collection of rows organized into named columns.</a:t>
            </a:r>
          </a:p>
          <a:p>
            <a:pPr indent="-457200">
              <a:spcBef>
                <a:spcPct val="20000"/>
              </a:spcBef>
              <a:buSzPct val="90000"/>
              <a:buFont typeface="Arial"/>
              <a:buAutoNum type="arabicPeriod"/>
            </a:pPr>
            <a:r>
              <a:rPr lang="en-US" dirty="0">
                <a:solidFill>
                  <a:schemeClr val="accent1"/>
                </a:solidFill>
                <a:latin typeface="Source Sans Pro Light"/>
                <a:cs typeface="Source Sans Pro Light"/>
              </a:rPr>
              <a:t>An abstraction for selecting, filtering, aggregating and plotting structured data  (cf. R, Pandas).</a:t>
            </a:r>
          </a:p>
          <a:p>
            <a:pPr indent="-457200">
              <a:spcBef>
                <a:spcPct val="20000"/>
              </a:spcBef>
              <a:buSzPct val="90000"/>
              <a:buFont typeface="Arial"/>
              <a:buAutoNum type="arabicPeriod"/>
            </a:pPr>
            <a:r>
              <a:rPr lang="en-US" dirty="0">
                <a:solidFill>
                  <a:schemeClr val="accent1"/>
                </a:solidFill>
                <a:latin typeface="Source Sans Pro Light"/>
                <a:cs typeface="Source Sans Pro Light"/>
              </a:rPr>
              <a:t>Archaic: Previously Schema RDD  (cf. Spark &lt; 1.3).</a:t>
            </a:r>
          </a:p>
          <a:p>
            <a:endParaRPr lang="en-US" dirty="0"/>
          </a:p>
        </p:txBody>
      </p:sp>
    </p:spTree>
    <p:extLst>
      <p:ext uri="{BB962C8B-B14F-4D97-AF65-F5344CB8AC3E}">
        <p14:creationId xmlns:p14="http://schemas.microsoft.com/office/powerpoint/2010/main" val="295354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42998" y="5388272"/>
            <a:ext cx="512504" cy="273844"/>
          </a:xfrm>
          <a:prstGeom prst="rect">
            <a:avLst/>
          </a:prstGeom>
        </p:spPr>
        <p:txBody>
          <a:bodyPr/>
          <a:lstStyle/>
          <a:p>
            <a:fld id="{40D15546-3768-674C-81B9-C40A1A080E88}" type="slidenum">
              <a:rPr lang="en-US" smtClean="0"/>
              <a:pPr/>
              <a:t>16</a:t>
            </a:fld>
            <a:endParaRPr lang="en-US" dirty="0"/>
          </a:p>
        </p:txBody>
      </p:sp>
      <p:sp>
        <p:nvSpPr>
          <p:cNvPr id="5" name="Rectangle 4"/>
          <p:cNvSpPr/>
          <p:nvPr/>
        </p:nvSpPr>
        <p:spPr>
          <a:xfrm>
            <a:off x="512588" y="1017258"/>
            <a:ext cx="8300361" cy="1200329"/>
          </a:xfrm>
          <a:prstGeom prst="rect">
            <a:avLst/>
          </a:prstGeom>
        </p:spPr>
        <p:txBody>
          <a:bodyPr wrap="square">
            <a:spAutoFit/>
          </a:bodyPr>
          <a:lstStyle/>
          <a:p>
            <a:r>
              <a:rPr lang="en-US" sz="1200" dirty="0" err="1">
                <a:solidFill>
                  <a:schemeClr val="bg1">
                    <a:lumMod val="95000"/>
                  </a:schemeClr>
                </a:solidFill>
                <a:latin typeface="Consolas"/>
              </a:rPr>
              <a:t>def</a:t>
            </a:r>
            <a:r>
              <a:rPr lang="en-US" sz="1200" dirty="0">
                <a:solidFill>
                  <a:schemeClr val="bg1">
                    <a:lumMod val="95000"/>
                  </a:schemeClr>
                </a:solidFill>
                <a:latin typeface="Consolas"/>
              </a:rPr>
              <a:t> </a:t>
            </a:r>
            <a:r>
              <a:rPr lang="en-US" sz="1200" dirty="0" err="1">
                <a:solidFill>
                  <a:schemeClr val="bg1">
                    <a:lumMod val="95000"/>
                  </a:schemeClr>
                </a:solidFill>
                <a:latin typeface="Consolas"/>
              </a:rPr>
              <a:t>add_demographics</a:t>
            </a:r>
            <a:r>
              <a:rPr lang="en-US" sz="1200" dirty="0">
                <a:solidFill>
                  <a:schemeClr val="bg1">
                    <a:lumMod val="95000"/>
                  </a:schemeClr>
                </a:solidFill>
                <a:latin typeface="Consolas"/>
              </a:rPr>
              <a:t>(events):</a:t>
            </a:r>
          </a:p>
          <a:p>
            <a:r>
              <a:rPr lang="en-US" sz="1200" dirty="0">
                <a:solidFill>
                  <a:schemeClr val="bg1">
                    <a:lumMod val="95000"/>
                  </a:schemeClr>
                </a:solidFill>
                <a:latin typeface="Consolas"/>
              </a:rPr>
              <a:t>   </a:t>
            </a:r>
            <a:r>
              <a:rPr lang="en-US" sz="1200" dirty="0">
                <a:solidFill>
                  <a:schemeClr val="bg1">
                    <a:lumMod val="95000"/>
                  </a:schemeClr>
                </a:solidFill>
                <a:latin typeface="Consolas"/>
              </a:rPr>
              <a:t>u = </a:t>
            </a:r>
            <a:r>
              <a:rPr lang="en-US" sz="1200" dirty="0" err="1">
                <a:solidFill>
                  <a:schemeClr val="bg1">
                    <a:lumMod val="95000"/>
                  </a:schemeClr>
                </a:solidFill>
                <a:latin typeface="Consolas"/>
              </a:rPr>
              <a:t>sqlCtx.table</a:t>
            </a:r>
            <a:r>
              <a:rPr lang="en-US" sz="1200" dirty="0">
                <a:solidFill>
                  <a:schemeClr val="bg1">
                    <a:lumMod val="95000"/>
                  </a:schemeClr>
                </a:solidFill>
                <a:latin typeface="Consolas"/>
              </a:rPr>
              <a:t>("</a:t>
            </a:r>
            <a:r>
              <a:rPr lang="en-US" sz="1200" dirty="0">
                <a:solidFill>
                  <a:schemeClr val="bg1">
                    <a:lumMod val="95000"/>
                  </a:schemeClr>
                </a:solidFill>
                <a:latin typeface="Consolas"/>
              </a:rPr>
              <a:t>users")                     # </a:t>
            </a:r>
            <a:r>
              <a:rPr lang="en-US" sz="1200" dirty="0">
                <a:solidFill>
                  <a:schemeClr val="bg1">
                    <a:lumMod val="95000"/>
                  </a:schemeClr>
                </a:solidFill>
                <a:latin typeface="Consolas"/>
              </a:rPr>
              <a:t>Load </a:t>
            </a:r>
            <a:r>
              <a:rPr lang="en-US" sz="1200" b="1" dirty="0">
                <a:solidFill>
                  <a:schemeClr val="bg1">
                    <a:lumMod val="95000"/>
                  </a:schemeClr>
                </a:solidFill>
                <a:latin typeface="Consolas"/>
              </a:rPr>
              <a:t>p</a:t>
            </a:r>
            <a:r>
              <a:rPr lang="en-US" sz="1200" b="1" dirty="0">
                <a:solidFill>
                  <a:schemeClr val="bg1">
                    <a:lumMod val="95000"/>
                  </a:schemeClr>
                </a:solidFill>
                <a:latin typeface="Consolas"/>
              </a:rPr>
              <a:t>artitioned</a:t>
            </a:r>
            <a:r>
              <a:rPr lang="en-US" sz="1200" dirty="0">
                <a:solidFill>
                  <a:schemeClr val="bg1">
                    <a:lumMod val="95000"/>
                  </a:schemeClr>
                </a:solidFill>
                <a:latin typeface="Consolas"/>
              </a:rPr>
              <a:t> Hive table</a:t>
            </a:r>
            <a:endParaRPr lang="en-US" sz="1200" dirty="0">
              <a:solidFill>
                <a:schemeClr val="bg1">
                  <a:lumMod val="95000"/>
                </a:schemeClr>
              </a:solidFill>
              <a:latin typeface="Consolas"/>
            </a:endParaRPr>
          </a:p>
          <a:p>
            <a:r>
              <a:rPr lang="en-US" sz="1200" dirty="0">
                <a:solidFill>
                  <a:schemeClr val="bg1">
                    <a:lumMod val="95000"/>
                  </a:schemeClr>
                </a:solidFill>
                <a:latin typeface="Consolas"/>
              </a:rPr>
              <a:t>   events \</a:t>
            </a:r>
          </a:p>
          <a:p>
            <a:r>
              <a:rPr lang="en-US" sz="1200" dirty="0">
                <a:solidFill>
                  <a:schemeClr val="bg1">
                    <a:lumMod val="95000"/>
                  </a:schemeClr>
                </a:solidFill>
                <a:latin typeface="Consolas"/>
              </a:rPr>
              <a:t> </a:t>
            </a:r>
            <a:r>
              <a:rPr lang="en-US" sz="1200" dirty="0">
                <a:solidFill>
                  <a:schemeClr val="bg1">
                    <a:lumMod val="95000"/>
                  </a:schemeClr>
                </a:solidFill>
                <a:latin typeface="Consolas"/>
              </a:rPr>
              <a:t>    .join</a:t>
            </a:r>
            <a:r>
              <a:rPr lang="en-US" sz="1200" dirty="0">
                <a:solidFill>
                  <a:schemeClr val="bg1">
                    <a:lumMod val="95000"/>
                  </a:schemeClr>
                </a:solidFill>
                <a:latin typeface="Consolas"/>
              </a:rPr>
              <a:t>(u, </a:t>
            </a:r>
            <a:r>
              <a:rPr lang="en-US" sz="1200" dirty="0" err="1">
                <a:solidFill>
                  <a:schemeClr val="bg1">
                    <a:lumMod val="95000"/>
                  </a:schemeClr>
                </a:solidFill>
                <a:latin typeface="Consolas"/>
              </a:rPr>
              <a:t>events.user_id</a:t>
            </a:r>
            <a:r>
              <a:rPr lang="en-US" sz="1200" dirty="0">
                <a:solidFill>
                  <a:schemeClr val="bg1">
                    <a:lumMod val="95000"/>
                  </a:schemeClr>
                </a:solidFill>
                <a:latin typeface="Consolas"/>
              </a:rPr>
              <a:t> </a:t>
            </a:r>
            <a:r>
              <a:rPr lang="en-US" sz="1200" dirty="0">
                <a:solidFill>
                  <a:schemeClr val="bg1">
                    <a:lumMod val="95000"/>
                  </a:schemeClr>
                </a:solidFill>
                <a:latin typeface="Consolas"/>
              </a:rPr>
              <a:t>== </a:t>
            </a:r>
            <a:r>
              <a:rPr lang="en-US" sz="1200" dirty="0" err="1">
                <a:solidFill>
                  <a:schemeClr val="bg1">
                    <a:lumMod val="95000"/>
                  </a:schemeClr>
                </a:solidFill>
                <a:latin typeface="Consolas"/>
              </a:rPr>
              <a:t>u.user_id</a:t>
            </a:r>
            <a:r>
              <a:rPr lang="en-US" sz="1200" dirty="0">
                <a:solidFill>
                  <a:schemeClr val="bg1">
                    <a:lumMod val="95000"/>
                  </a:schemeClr>
                </a:solidFill>
                <a:latin typeface="Consolas"/>
              </a:rPr>
              <a:t>) \     # Join on </a:t>
            </a:r>
            <a:r>
              <a:rPr lang="en-US" sz="1200" dirty="0" err="1">
                <a:solidFill>
                  <a:schemeClr val="bg1">
                    <a:lumMod val="95000"/>
                  </a:schemeClr>
                </a:solidFill>
                <a:latin typeface="Consolas"/>
              </a:rPr>
              <a:t>user_id</a:t>
            </a:r>
            <a:r>
              <a:rPr lang="en-US" sz="1200" dirty="0">
                <a:solidFill>
                  <a:schemeClr val="bg1">
                    <a:lumMod val="95000"/>
                  </a:schemeClr>
                </a:solidFill>
                <a:latin typeface="Consolas"/>
              </a:rPr>
              <a:t>     </a:t>
            </a:r>
          </a:p>
          <a:p>
            <a:r>
              <a:rPr lang="en-US" sz="1200" dirty="0">
                <a:solidFill>
                  <a:schemeClr val="bg1">
                    <a:lumMod val="95000"/>
                  </a:schemeClr>
                </a:solidFill>
                <a:latin typeface="Consolas"/>
              </a:rPr>
              <a:t> </a:t>
            </a:r>
            <a:r>
              <a:rPr lang="en-US" sz="1200" dirty="0">
                <a:solidFill>
                  <a:schemeClr val="bg1">
                    <a:lumMod val="95000"/>
                  </a:schemeClr>
                </a:solidFill>
                <a:latin typeface="Consolas"/>
              </a:rPr>
              <a:t>    .</a:t>
            </a:r>
            <a:r>
              <a:rPr lang="en-US" sz="1200" dirty="0" err="1">
                <a:solidFill>
                  <a:schemeClr val="bg1">
                    <a:lumMod val="95000"/>
                  </a:schemeClr>
                </a:solidFill>
                <a:latin typeface="Consolas"/>
              </a:rPr>
              <a:t>withColumn</a:t>
            </a:r>
            <a:r>
              <a:rPr lang="en-US" sz="1200" dirty="0">
                <a:solidFill>
                  <a:schemeClr val="bg1">
                    <a:lumMod val="95000"/>
                  </a:schemeClr>
                </a:solidFill>
                <a:latin typeface="Consolas"/>
              </a:rPr>
              <a:t>(</a:t>
            </a:r>
            <a:r>
              <a:rPr lang="en-US" sz="1200" dirty="0">
                <a:solidFill>
                  <a:schemeClr val="bg1">
                    <a:lumMod val="95000"/>
                  </a:schemeClr>
                </a:solidFill>
                <a:latin typeface="Consolas"/>
              </a:rPr>
              <a:t>"city"</a:t>
            </a:r>
            <a:r>
              <a:rPr lang="en-US" sz="1200" dirty="0">
                <a:solidFill>
                  <a:schemeClr val="bg1">
                    <a:lumMod val="95000"/>
                  </a:schemeClr>
                </a:solidFill>
                <a:latin typeface="Consolas"/>
              </a:rPr>
              <a:t>, </a:t>
            </a:r>
            <a:r>
              <a:rPr lang="en-US" sz="1200" dirty="0" err="1">
                <a:solidFill>
                  <a:schemeClr val="bg1">
                    <a:lumMod val="95000"/>
                  </a:schemeClr>
                </a:solidFill>
                <a:latin typeface="Consolas"/>
              </a:rPr>
              <a:t>zipToCity</a:t>
            </a:r>
            <a:r>
              <a:rPr lang="en-US" sz="1200" dirty="0">
                <a:solidFill>
                  <a:schemeClr val="bg1">
                    <a:lumMod val="95000"/>
                  </a:schemeClr>
                </a:solidFill>
                <a:latin typeface="Consolas"/>
              </a:rPr>
              <a:t>(</a:t>
            </a:r>
            <a:r>
              <a:rPr lang="en-US" sz="1200" dirty="0" err="1">
                <a:solidFill>
                  <a:schemeClr val="bg1">
                    <a:lumMod val="95000"/>
                  </a:schemeClr>
                </a:solidFill>
                <a:latin typeface="Consolas"/>
              </a:rPr>
              <a:t>df.zip</a:t>
            </a:r>
            <a:r>
              <a:rPr lang="en-US" sz="1200" dirty="0">
                <a:solidFill>
                  <a:schemeClr val="bg1">
                    <a:lumMod val="95000"/>
                  </a:schemeClr>
                </a:solidFill>
                <a:latin typeface="Consolas"/>
              </a:rPr>
              <a:t>))      # </a:t>
            </a:r>
            <a:r>
              <a:rPr lang="en-US" sz="1200" dirty="0">
                <a:solidFill>
                  <a:schemeClr val="bg1">
                    <a:lumMod val="95000"/>
                  </a:schemeClr>
                </a:solidFill>
                <a:latin typeface="Consolas"/>
              </a:rPr>
              <a:t>Run </a:t>
            </a:r>
            <a:r>
              <a:rPr lang="en-US" sz="1200" dirty="0" err="1">
                <a:solidFill>
                  <a:schemeClr val="bg1">
                    <a:lumMod val="95000"/>
                  </a:schemeClr>
                </a:solidFill>
                <a:latin typeface="Consolas"/>
              </a:rPr>
              <a:t>udf</a:t>
            </a:r>
            <a:r>
              <a:rPr lang="en-US" sz="1200" dirty="0">
                <a:solidFill>
                  <a:schemeClr val="bg1">
                    <a:lumMod val="95000"/>
                  </a:schemeClr>
                </a:solidFill>
                <a:latin typeface="Consolas"/>
              </a:rPr>
              <a:t> to add city column</a:t>
            </a:r>
          </a:p>
          <a:p>
            <a:endParaRPr lang="en-US" sz="1200" dirty="0">
              <a:solidFill>
                <a:schemeClr val="bg1">
                  <a:lumMod val="95000"/>
                </a:schemeClr>
              </a:solidFill>
              <a:latin typeface="Consolas"/>
            </a:endParaRPr>
          </a:p>
        </p:txBody>
      </p:sp>
      <p:sp>
        <p:nvSpPr>
          <p:cNvPr id="28" name="TextBox 27"/>
          <p:cNvSpPr txBox="1"/>
          <p:nvPr/>
        </p:nvSpPr>
        <p:spPr>
          <a:xfrm>
            <a:off x="5967294" y="2595667"/>
            <a:ext cx="3091518" cy="800219"/>
          </a:xfrm>
          <a:prstGeom prst="rect">
            <a:avLst/>
          </a:prstGeom>
          <a:noFill/>
        </p:spPr>
        <p:txBody>
          <a:bodyPr wrap="square" rtlCol="0">
            <a:spAutoFit/>
          </a:bodyPr>
          <a:lstStyle/>
          <a:p>
            <a:pPr algn="ctr"/>
            <a:r>
              <a:rPr lang="en-US" dirty="0">
                <a:solidFill>
                  <a:schemeClr val="accent4"/>
                </a:solidFill>
                <a:latin typeface="Source Sans Pro Light"/>
                <a:cs typeface="Source Sans Pro Light"/>
              </a:rPr>
              <a:t>Physical Plan</a:t>
            </a:r>
          </a:p>
          <a:p>
            <a:pPr algn="ctr"/>
            <a:r>
              <a:rPr lang="en-US" sz="1400" dirty="0">
                <a:solidFill>
                  <a:schemeClr val="accent4"/>
                </a:solidFill>
                <a:latin typeface="Source Sans Pro Light"/>
                <a:cs typeface="Source Sans Pro Light"/>
              </a:rPr>
              <a:t>with Predicate Pushdown</a:t>
            </a:r>
            <a:r>
              <a:rPr lang="en-US" sz="1400" dirty="0">
                <a:solidFill>
                  <a:schemeClr val="accent4"/>
                </a:solidFill>
                <a:latin typeface="Source Sans Pro Light"/>
                <a:cs typeface="Source Sans Pro Light"/>
              </a:rPr>
              <a:t> </a:t>
            </a:r>
            <a:r>
              <a:rPr lang="en-US" sz="1400" dirty="0">
                <a:solidFill>
                  <a:schemeClr val="accent4"/>
                </a:solidFill>
                <a:latin typeface="Source Sans Pro Light"/>
                <a:cs typeface="Source Sans Pro Light"/>
              </a:rPr>
              <a:t/>
            </a:r>
            <a:br>
              <a:rPr lang="en-US" sz="1400" dirty="0">
                <a:solidFill>
                  <a:schemeClr val="accent4"/>
                </a:solidFill>
                <a:latin typeface="Source Sans Pro Light"/>
                <a:cs typeface="Source Sans Pro Light"/>
              </a:rPr>
            </a:br>
            <a:r>
              <a:rPr lang="en-US" sz="1400" dirty="0">
                <a:solidFill>
                  <a:schemeClr val="accent4"/>
                </a:solidFill>
                <a:latin typeface="Source Sans Pro Light"/>
                <a:cs typeface="Source Sans Pro Light"/>
              </a:rPr>
              <a:t>and Column Pruning</a:t>
            </a:r>
            <a:endParaRPr lang="en-US" sz="1400" dirty="0">
              <a:solidFill>
                <a:schemeClr val="accent4"/>
              </a:solidFill>
              <a:latin typeface="Source Sans Pro Light"/>
              <a:cs typeface="Source Sans Pro Light"/>
            </a:endParaRPr>
          </a:p>
        </p:txBody>
      </p:sp>
      <p:cxnSp>
        <p:nvCxnSpPr>
          <p:cNvPr id="31" name="Straight Connector 30"/>
          <p:cNvCxnSpPr>
            <a:stCxn id="33" idx="0"/>
          </p:cNvCxnSpPr>
          <p:nvPr/>
        </p:nvCxnSpPr>
        <p:spPr>
          <a:xfrm flipV="1">
            <a:off x="6771427" y="4181532"/>
            <a:ext cx="701520" cy="42651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32" name="Rounded Rectangle 31"/>
          <p:cNvSpPr/>
          <p:nvPr/>
        </p:nvSpPr>
        <p:spPr>
          <a:xfrm>
            <a:off x="6960092" y="3536331"/>
            <a:ext cx="1014675" cy="612005"/>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a:latin typeface="Source Sans Pro Light"/>
                <a:cs typeface="Source Sans Pro Light"/>
              </a:rPr>
              <a:t>join</a:t>
            </a:r>
            <a:endParaRPr lang="en-US" sz="1300" dirty="0">
              <a:latin typeface="Source Sans Pro Light"/>
              <a:cs typeface="Source Sans Pro Light"/>
            </a:endParaRPr>
          </a:p>
        </p:txBody>
      </p:sp>
      <p:sp>
        <p:nvSpPr>
          <p:cNvPr id="33" name="Rounded Rectangle 32"/>
          <p:cNvSpPr/>
          <p:nvPr/>
        </p:nvSpPr>
        <p:spPr>
          <a:xfrm>
            <a:off x="6264090" y="4608047"/>
            <a:ext cx="1014675" cy="612005"/>
          </a:xfrm>
          <a:prstGeom prst="roundRect">
            <a:avLst/>
          </a:prstGeom>
          <a:ln w="38100" cmpd="sng">
            <a:gradFill flip="none" rotWithShape="1">
              <a:gsLst>
                <a:gs pos="0">
                  <a:schemeClr val="accent1"/>
                </a:gs>
                <a:gs pos="100000">
                  <a:schemeClr val="accent2"/>
                </a:gs>
              </a:gsLst>
              <a:lin ang="0" scaled="1"/>
              <a:tileRect/>
            </a:grad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ts val="1260"/>
              </a:lnSpc>
            </a:pPr>
            <a:r>
              <a:rPr lang="en-US" sz="1300" b="1" i="1" dirty="0">
                <a:latin typeface="Source Sans Pro Light"/>
                <a:cs typeface="Source Sans Pro Light"/>
              </a:rPr>
              <a:t>optimized </a:t>
            </a:r>
          </a:p>
          <a:p>
            <a:pPr algn="ctr">
              <a:lnSpc>
                <a:spcPts val="1260"/>
              </a:lnSpc>
            </a:pPr>
            <a:r>
              <a:rPr lang="en-US" sz="1300" dirty="0">
                <a:latin typeface="Source Sans Pro Light"/>
                <a:cs typeface="Source Sans Pro Light"/>
              </a:rPr>
              <a:t>scan</a:t>
            </a:r>
          </a:p>
          <a:p>
            <a:pPr algn="ctr">
              <a:lnSpc>
                <a:spcPts val="1260"/>
              </a:lnSpc>
            </a:pPr>
            <a:r>
              <a:rPr lang="en-US" sz="1300" dirty="0">
                <a:latin typeface="Source Sans Pro Light"/>
                <a:cs typeface="Source Sans Pro Light"/>
              </a:rPr>
              <a:t>(events)</a:t>
            </a:r>
          </a:p>
        </p:txBody>
      </p:sp>
      <p:cxnSp>
        <p:nvCxnSpPr>
          <p:cNvPr id="34" name="Straight Connector 33"/>
          <p:cNvCxnSpPr>
            <a:stCxn id="35" idx="0"/>
          </p:cNvCxnSpPr>
          <p:nvPr/>
        </p:nvCxnSpPr>
        <p:spPr>
          <a:xfrm flipH="1" flipV="1">
            <a:off x="7513053" y="4181532"/>
            <a:ext cx="648326" cy="42651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35" name="Rounded Rectangle 34"/>
          <p:cNvSpPr/>
          <p:nvPr/>
        </p:nvSpPr>
        <p:spPr>
          <a:xfrm>
            <a:off x="7654042" y="4608047"/>
            <a:ext cx="1014675" cy="612005"/>
          </a:xfrm>
          <a:prstGeom prst="roundRect">
            <a:avLst/>
          </a:prstGeom>
          <a:ln w="38100" cmpd="sng">
            <a:gradFill flip="none" rotWithShape="1">
              <a:gsLst>
                <a:gs pos="0">
                  <a:schemeClr val="accent1"/>
                </a:gs>
                <a:gs pos="100000">
                  <a:schemeClr val="accent2"/>
                </a:gs>
              </a:gsLst>
              <a:lin ang="0" scaled="1"/>
              <a:tileRect/>
            </a:grad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ts val="1260"/>
              </a:lnSpc>
            </a:pPr>
            <a:r>
              <a:rPr lang="en-US" sz="1300" b="1" i="1" dirty="0">
                <a:latin typeface="Source Sans Pro Light"/>
                <a:cs typeface="Source Sans Pro Light"/>
              </a:rPr>
              <a:t>optimized</a:t>
            </a:r>
            <a:r>
              <a:rPr lang="en-US" sz="1300" dirty="0">
                <a:latin typeface="Source Sans Pro Light"/>
                <a:cs typeface="Source Sans Pro Light"/>
              </a:rPr>
              <a:t/>
            </a:r>
            <a:br>
              <a:rPr lang="en-US" sz="1300" dirty="0">
                <a:latin typeface="Source Sans Pro Light"/>
                <a:cs typeface="Source Sans Pro Light"/>
              </a:rPr>
            </a:br>
            <a:r>
              <a:rPr lang="en-US" sz="1300" dirty="0">
                <a:latin typeface="Source Sans Pro Light"/>
                <a:cs typeface="Source Sans Pro Light"/>
              </a:rPr>
              <a:t>scan</a:t>
            </a:r>
          </a:p>
          <a:p>
            <a:pPr algn="ctr">
              <a:lnSpc>
                <a:spcPts val="1260"/>
              </a:lnSpc>
            </a:pPr>
            <a:r>
              <a:rPr lang="en-US" sz="1300" dirty="0">
                <a:latin typeface="Source Sans Pro Light"/>
                <a:cs typeface="Source Sans Pro Light"/>
              </a:rPr>
              <a:t>(users)</a:t>
            </a:r>
            <a:endParaRPr lang="en-US" sz="1300" dirty="0">
              <a:latin typeface="Source Sans Pro Light"/>
              <a:cs typeface="Source Sans Pro Light"/>
            </a:endParaRPr>
          </a:p>
        </p:txBody>
      </p:sp>
      <p:sp>
        <p:nvSpPr>
          <p:cNvPr id="2" name="Rectangle 1"/>
          <p:cNvSpPr/>
          <p:nvPr/>
        </p:nvSpPr>
        <p:spPr>
          <a:xfrm>
            <a:off x="484155" y="1036213"/>
            <a:ext cx="45719" cy="96232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15100" y="2186818"/>
            <a:ext cx="8300361" cy="461665"/>
          </a:xfrm>
          <a:prstGeom prst="rect">
            <a:avLst/>
          </a:prstGeom>
        </p:spPr>
        <p:txBody>
          <a:bodyPr wrap="square">
            <a:spAutoFit/>
          </a:bodyPr>
          <a:lstStyle/>
          <a:p>
            <a:pPr lvl="0"/>
            <a:r>
              <a:rPr lang="en-US" sz="1200" dirty="0">
                <a:solidFill>
                  <a:schemeClr val="bg1">
                    <a:lumMod val="95000"/>
                  </a:schemeClr>
                </a:solidFill>
                <a:latin typeface="Consolas"/>
                <a:cs typeface="Consolas"/>
              </a:rPr>
              <a:t>events </a:t>
            </a:r>
            <a:r>
              <a:rPr lang="en-US" sz="1200" dirty="0">
                <a:solidFill>
                  <a:schemeClr val="bg1">
                    <a:lumMod val="95000"/>
                  </a:schemeClr>
                </a:solidFill>
                <a:latin typeface="Consolas"/>
                <a:cs typeface="Consolas"/>
              </a:rPr>
              <a:t>= </a:t>
            </a:r>
            <a:r>
              <a:rPr lang="en-US" sz="1200" dirty="0" err="1">
                <a:solidFill>
                  <a:schemeClr val="bg1">
                    <a:lumMod val="95000"/>
                  </a:schemeClr>
                </a:solidFill>
                <a:latin typeface="Consolas"/>
                <a:cs typeface="Consolas"/>
              </a:rPr>
              <a:t>add_demographics</a:t>
            </a:r>
            <a:r>
              <a:rPr lang="en-US" sz="1200" dirty="0">
                <a:solidFill>
                  <a:schemeClr val="bg1">
                    <a:lumMod val="95000"/>
                  </a:schemeClr>
                </a:solidFill>
                <a:latin typeface="Consolas"/>
                <a:cs typeface="Consolas"/>
              </a:rPr>
              <a:t>(</a:t>
            </a:r>
            <a:r>
              <a:rPr lang="en-US" sz="1200" dirty="0" err="1">
                <a:solidFill>
                  <a:schemeClr val="bg1">
                    <a:lumMod val="95000"/>
                  </a:schemeClr>
                </a:solidFill>
                <a:latin typeface="Consolas"/>
                <a:cs typeface="Consolas"/>
              </a:rPr>
              <a:t>sqlCtx.load</a:t>
            </a:r>
            <a:r>
              <a:rPr lang="en-US" sz="1200" dirty="0">
                <a:solidFill>
                  <a:schemeClr val="bg1">
                    <a:lumMod val="95000"/>
                  </a:schemeClr>
                </a:solidFill>
                <a:latin typeface="Consolas"/>
                <a:cs typeface="Consolas"/>
              </a:rPr>
              <a:t>("/data/events", </a:t>
            </a:r>
            <a:r>
              <a:rPr lang="en-US" sz="1200" b="1" dirty="0">
                <a:solidFill>
                  <a:schemeClr val="bg1">
                    <a:lumMod val="95000"/>
                  </a:schemeClr>
                </a:solidFill>
                <a:latin typeface="Consolas"/>
                <a:cs typeface="Consolas"/>
              </a:rPr>
              <a:t>"parquet"</a:t>
            </a:r>
            <a:r>
              <a:rPr lang="en-US" sz="1200" dirty="0">
                <a:solidFill>
                  <a:schemeClr val="bg1">
                    <a:lumMod val="95000"/>
                  </a:schemeClr>
                </a:solidFill>
                <a:latin typeface="Consolas"/>
                <a:cs typeface="Consolas"/>
              </a:rPr>
              <a:t>)) </a:t>
            </a:r>
          </a:p>
          <a:p>
            <a:pPr lvl="0"/>
            <a:r>
              <a:rPr lang="en-US" sz="1200" dirty="0" err="1">
                <a:solidFill>
                  <a:schemeClr val="bg1">
                    <a:lumMod val="95000"/>
                  </a:schemeClr>
                </a:solidFill>
                <a:latin typeface="Consolas"/>
              </a:rPr>
              <a:t>training_data</a:t>
            </a:r>
            <a:r>
              <a:rPr lang="en-US" sz="1200" dirty="0">
                <a:solidFill>
                  <a:schemeClr val="bg1">
                    <a:lumMod val="95000"/>
                  </a:schemeClr>
                </a:solidFill>
                <a:latin typeface="Consolas"/>
              </a:rPr>
              <a:t> </a:t>
            </a:r>
            <a:r>
              <a:rPr lang="en-US" sz="1200" dirty="0">
                <a:solidFill>
                  <a:schemeClr val="bg1">
                    <a:lumMod val="95000"/>
                  </a:schemeClr>
                </a:solidFill>
                <a:latin typeface="Consolas"/>
              </a:rPr>
              <a:t>=</a:t>
            </a:r>
            <a:r>
              <a:rPr lang="en-US" sz="1200" dirty="0">
                <a:solidFill>
                  <a:schemeClr val="bg1">
                    <a:lumMod val="95000"/>
                  </a:schemeClr>
                </a:solidFill>
                <a:latin typeface="Consolas"/>
              </a:rPr>
              <a:t> </a:t>
            </a:r>
            <a:r>
              <a:rPr lang="en-US" sz="1200" dirty="0" err="1">
                <a:solidFill>
                  <a:schemeClr val="bg1">
                    <a:lumMod val="95000"/>
                  </a:schemeClr>
                </a:solidFill>
                <a:latin typeface="Consolas"/>
              </a:rPr>
              <a:t>events.where</a:t>
            </a:r>
            <a:r>
              <a:rPr lang="en-US" sz="1200" dirty="0">
                <a:solidFill>
                  <a:schemeClr val="bg1">
                    <a:lumMod val="95000"/>
                  </a:schemeClr>
                </a:solidFill>
                <a:latin typeface="Consolas"/>
              </a:rPr>
              <a:t>(</a:t>
            </a:r>
            <a:r>
              <a:rPr lang="en-US" sz="1200" dirty="0" err="1">
                <a:solidFill>
                  <a:schemeClr val="bg1">
                    <a:lumMod val="95000"/>
                  </a:schemeClr>
                </a:solidFill>
                <a:latin typeface="Consolas"/>
              </a:rPr>
              <a:t>events.city</a:t>
            </a:r>
            <a:r>
              <a:rPr lang="en-US" sz="1200" dirty="0">
                <a:solidFill>
                  <a:schemeClr val="bg1">
                    <a:lumMod val="95000"/>
                  </a:schemeClr>
                </a:solidFill>
                <a:latin typeface="Consolas"/>
              </a:rPr>
              <a:t> </a:t>
            </a:r>
            <a:r>
              <a:rPr lang="en-US" sz="1200" dirty="0">
                <a:solidFill>
                  <a:schemeClr val="bg1">
                    <a:lumMod val="95000"/>
                  </a:schemeClr>
                </a:solidFill>
                <a:latin typeface="Consolas"/>
              </a:rPr>
              <a:t>== </a:t>
            </a:r>
            <a:r>
              <a:rPr lang="en-US" sz="1200" dirty="0">
                <a:solidFill>
                  <a:schemeClr val="bg1">
                    <a:lumMod val="95000"/>
                  </a:schemeClr>
                </a:solidFill>
                <a:latin typeface="Consolas"/>
              </a:rPr>
              <a:t>"Melbourne"</a:t>
            </a:r>
            <a:r>
              <a:rPr lang="en-US" sz="1200" dirty="0">
                <a:solidFill>
                  <a:schemeClr val="bg1">
                    <a:lumMod val="95000"/>
                  </a:schemeClr>
                </a:solidFill>
                <a:latin typeface="Consolas"/>
                <a:cs typeface="Consolas"/>
              </a:rPr>
              <a:t>).select(</a:t>
            </a:r>
            <a:r>
              <a:rPr lang="en-US" sz="1200" dirty="0" err="1">
                <a:solidFill>
                  <a:schemeClr val="bg1">
                    <a:lumMod val="95000"/>
                  </a:schemeClr>
                </a:solidFill>
                <a:latin typeface="Consolas"/>
              </a:rPr>
              <a:t>events.timestamp</a:t>
            </a:r>
            <a:r>
              <a:rPr lang="en-US" sz="1200" dirty="0">
                <a:solidFill>
                  <a:schemeClr val="bg1">
                    <a:lumMod val="95000"/>
                  </a:schemeClr>
                </a:solidFill>
                <a:latin typeface="Consolas"/>
              </a:rPr>
              <a:t>)</a:t>
            </a:r>
            <a:r>
              <a:rPr lang="en-US" sz="1200" dirty="0">
                <a:solidFill>
                  <a:schemeClr val="bg1">
                    <a:lumMod val="95000"/>
                  </a:schemeClr>
                </a:solidFill>
                <a:latin typeface="Consolas"/>
                <a:cs typeface="Consolas"/>
              </a:rPr>
              <a:t>.collect</a:t>
            </a:r>
            <a:r>
              <a:rPr lang="en-US" sz="1200" dirty="0">
                <a:solidFill>
                  <a:schemeClr val="bg1">
                    <a:lumMod val="95000"/>
                  </a:schemeClr>
                </a:solidFill>
                <a:latin typeface="Consolas"/>
                <a:cs typeface="Consolas"/>
              </a:rPr>
              <a:t>() </a:t>
            </a:r>
            <a:endParaRPr lang="da-DK" sz="1200" dirty="0">
              <a:solidFill>
                <a:schemeClr val="bg1">
                  <a:lumMod val="95000"/>
                </a:schemeClr>
              </a:solidFill>
              <a:latin typeface="Consolas"/>
              <a:cs typeface="Consolas"/>
            </a:endParaRPr>
          </a:p>
        </p:txBody>
      </p:sp>
      <p:sp>
        <p:nvSpPr>
          <p:cNvPr id="37" name="Rectangle 36"/>
          <p:cNvSpPr/>
          <p:nvPr/>
        </p:nvSpPr>
        <p:spPr>
          <a:xfrm>
            <a:off x="484155" y="2068235"/>
            <a:ext cx="45719" cy="363535"/>
          </a:xfrm>
          <a:prstGeom prst="rect">
            <a:avLst/>
          </a:prstGeom>
          <a:solidFill>
            <a:srgbClr val="EC541B"/>
          </a:solidFill>
          <a:ln>
            <a:solidFill>
              <a:srgbClr val="EC54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484654" y="2714497"/>
            <a:ext cx="2404627" cy="2888271"/>
            <a:chOff x="1376004" y="1918822"/>
            <a:chExt cx="2404627" cy="2888271"/>
          </a:xfrm>
        </p:grpSpPr>
        <p:sp>
          <p:nvSpPr>
            <p:cNvPr id="47" name="TextBox 46"/>
            <p:cNvSpPr txBox="1"/>
            <p:nvPr/>
          </p:nvSpPr>
          <p:spPr>
            <a:xfrm>
              <a:off x="1934914" y="1918822"/>
              <a:ext cx="1441420" cy="369332"/>
            </a:xfrm>
            <a:prstGeom prst="rect">
              <a:avLst/>
            </a:prstGeom>
            <a:noFill/>
          </p:spPr>
          <p:txBody>
            <a:bodyPr wrap="none" rtlCol="0">
              <a:spAutoFit/>
            </a:bodyPr>
            <a:lstStyle/>
            <a:p>
              <a:r>
                <a:rPr lang="en-US" dirty="0">
                  <a:solidFill>
                    <a:schemeClr val="accent4"/>
                  </a:solidFill>
                  <a:latin typeface="Source Sans Pro Light"/>
                  <a:cs typeface="Source Sans Pro Light"/>
                </a:rPr>
                <a:t>Logical Plan</a:t>
              </a:r>
              <a:endParaRPr lang="en-US" dirty="0">
                <a:solidFill>
                  <a:schemeClr val="accent4"/>
                </a:solidFill>
                <a:latin typeface="Source Sans Pro Light"/>
                <a:cs typeface="Source Sans Pro Light"/>
              </a:endParaRPr>
            </a:p>
          </p:txBody>
        </p:sp>
        <p:sp>
          <p:nvSpPr>
            <p:cNvPr id="50" name="Rounded Rectangle 49"/>
            <p:cNvSpPr/>
            <p:nvPr/>
          </p:nvSpPr>
          <p:spPr>
            <a:xfrm>
              <a:off x="2072006" y="2446629"/>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a:latin typeface="Source Sans Pro Light"/>
                  <a:cs typeface="Source Sans Pro Light"/>
                </a:rPr>
                <a:t>filter</a:t>
              </a:r>
              <a:endParaRPr lang="en-US" sz="1300" dirty="0">
                <a:latin typeface="Source Sans Pro Light"/>
                <a:cs typeface="Source Sans Pro Light"/>
              </a:endParaRPr>
            </a:p>
          </p:txBody>
        </p:sp>
        <p:cxnSp>
          <p:nvCxnSpPr>
            <p:cNvPr id="51" name="Straight Connector 50"/>
            <p:cNvCxnSpPr>
              <a:stCxn id="54" idx="0"/>
            </p:cNvCxnSpPr>
            <p:nvPr/>
          </p:nvCxnSpPr>
          <p:spPr>
            <a:xfrm flipV="1">
              <a:off x="1883342" y="3914810"/>
              <a:ext cx="69600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cxnSp>
          <p:nvCxnSpPr>
            <p:cNvPr id="52" name="Straight Connector 51"/>
            <p:cNvCxnSpPr>
              <a:endCxn id="50" idx="2"/>
            </p:cNvCxnSpPr>
            <p:nvPr/>
          </p:nvCxnSpPr>
          <p:spPr>
            <a:xfrm flipV="1">
              <a:off x="2576066" y="2979067"/>
              <a:ext cx="3278" cy="365213"/>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3" name="Rounded Rectangle 52"/>
            <p:cNvSpPr/>
            <p:nvPr/>
          </p:nvSpPr>
          <p:spPr>
            <a:xfrm>
              <a:off x="2072006" y="3342274"/>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a:latin typeface="Source Sans Pro Light"/>
                  <a:cs typeface="Source Sans Pro Light"/>
                </a:rPr>
                <a:t>join</a:t>
              </a:r>
              <a:endParaRPr lang="en-US" sz="1300" dirty="0">
                <a:latin typeface="Source Sans Pro Light"/>
                <a:cs typeface="Source Sans Pro Light"/>
              </a:endParaRPr>
            </a:p>
          </p:txBody>
        </p:sp>
        <p:sp>
          <p:nvSpPr>
            <p:cNvPr id="54" name="Rounded Rectangle 53"/>
            <p:cNvSpPr/>
            <p:nvPr/>
          </p:nvSpPr>
          <p:spPr>
            <a:xfrm>
              <a:off x="1376004" y="4274655"/>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a:latin typeface="Source Sans Pro Light"/>
                  <a:cs typeface="Source Sans Pro Light"/>
                </a:rPr>
                <a:t>events file</a:t>
              </a:r>
              <a:endParaRPr lang="en-US" sz="1300" dirty="0">
                <a:latin typeface="Source Sans Pro Light"/>
                <a:cs typeface="Source Sans Pro Light"/>
              </a:endParaRPr>
            </a:p>
          </p:txBody>
        </p:sp>
        <p:cxnSp>
          <p:nvCxnSpPr>
            <p:cNvPr id="55" name="Straight Connector 54"/>
            <p:cNvCxnSpPr>
              <a:stCxn id="56" idx="0"/>
            </p:cNvCxnSpPr>
            <p:nvPr/>
          </p:nvCxnSpPr>
          <p:spPr>
            <a:xfrm flipH="1" flipV="1">
              <a:off x="2620072" y="3914810"/>
              <a:ext cx="65322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6" name="Rounded Rectangle 55"/>
            <p:cNvSpPr/>
            <p:nvPr/>
          </p:nvSpPr>
          <p:spPr>
            <a:xfrm>
              <a:off x="2765956" y="4274655"/>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a:latin typeface="Source Sans Pro Light"/>
                  <a:cs typeface="Source Sans Pro Light"/>
                </a:rPr>
                <a:t>users table</a:t>
              </a:r>
              <a:endParaRPr lang="en-US" sz="1300" dirty="0">
                <a:latin typeface="Source Sans Pro Light"/>
                <a:cs typeface="Source Sans Pro Light"/>
              </a:endParaRPr>
            </a:p>
          </p:txBody>
        </p:sp>
      </p:grpSp>
      <p:grpSp>
        <p:nvGrpSpPr>
          <p:cNvPr id="58" name="Group 57"/>
          <p:cNvGrpSpPr/>
          <p:nvPr/>
        </p:nvGrpSpPr>
        <p:grpSpPr>
          <a:xfrm>
            <a:off x="3375329" y="2693038"/>
            <a:ext cx="2404627" cy="2888272"/>
            <a:chOff x="5081161" y="1897364"/>
            <a:chExt cx="2404627" cy="2888272"/>
          </a:xfrm>
        </p:grpSpPr>
        <p:sp>
          <p:nvSpPr>
            <p:cNvPr id="59" name="TextBox 58"/>
            <p:cNvSpPr txBox="1"/>
            <p:nvPr/>
          </p:nvSpPr>
          <p:spPr>
            <a:xfrm>
              <a:off x="5606959" y="1897364"/>
              <a:ext cx="1569660" cy="369332"/>
            </a:xfrm>
            <a:prstGeom prst="rect">
              <a:avLst/>
            </a:prstGeom>
            <a:noFill/>
          </p:spPr>
          <p:txBody>
            <a:bodyPr wrap="none" rtlCol="0">
              <a:spAutoFit/>
            </a:bodyPr>
            <a:lstStyle/>
            <a:p>
              <a:r>
                <a:rPr lang="en-US" dirty="0">
                  <a:solidFill>
                    <a:schemeClr val="accent4"/>
                  </a:solidFill>
                  <a:latin typeface="Source Sans Pro Light"/>
                  <a:cs typeface="Source Sans Pro Light"/>
                </a:rPr>
                <a:t>Physical Plan</a:t>
              </a:r>
              <a:endParaRPr lang="en-US" dirty="0">
                <a:solidFill>
                  <a:schemeClr val="accent4"/>
                </a:solidFill>
                <a:latin typeface="Source Sans Pro Light"/>
                <a:cs typeface="Source Sans Pro Light"/>
              </a:endParaRPr>
            </a:p>
          </p:txBody>
        </p:sp>
        <p:cxnSp>
          <p:nvCxnSpPr>
            <p:cNvPr id="60" name="Straight Connector 59"/>
            <p:cNvCxnSpPr/>
            <p:nvPr/>
          </p:nvCxnSpPr>
          <p:spPr>
            <a:xfrm flipV="1">
              <a:off x="5570675" y="2979067"/>
              <a:ext cx="696673"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1" name="Rounded Rectangle 60"/>
            <p:cNvSpPr/>
            <p:nvPr/>
          </p:nvSpPr>
          <p:spPr>
            <a:xfrm>
              <a:off x="5777163" y="2410960"/>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a:latin typeface="Source Sans Pro Light"/>
                  <a:cs typeface="Source Sans Pro Light"/>
                </a:rPr>
                <a:t>join</a:t>
              </a:r>
              <a:endParaRPr lang="en-US" sz="1300" dirty="0">
                <a:latin typeface="Source Sans Pro Light"/>
                <a:cs typeface="Source Sans Pro Light"/>
              </a:endParaRPr>
            </a:p>
          </p:txBody>
        </p:sp>
        <p:sp>
          <p:nvSpPr>
            <p:cNvPr id="62" name="Rounded Rectangle 61"/>
            <p:cNvSpPr/>
            <p:nvPr/>
          </p:nvSpPr>
          <p:spPr>
            <a:xfrm>
              <a:off x="5081161"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a:latin typeface="Source Sans Pro Light"/>
                  <a:cs typeface="Source Sans Pro Light"/>
                </a:rPr>
                <a:t>scan</a:t>
              </a:r>
            </a:p>
            <a:p>
              <a:pPr algn="ctr"/>
              <a:r>
                <a:rPr lang="en-US" sz="1300" dirty="0">
                  <a:latin typeface="Source Sans Pro Light"/>
                  <a:cs typeface="Source Sans Pro Light"/>
                </a:rPr>
                <a:t>(events)</a:t>
              </a:r>
              <a:endParaRPr lang="en-US" sz="1300" dirty="0">
                <a:latin typeface="Source Sans Pro Light"/>
                <a:cs typeface="Source Sans Pro Light"/>
              </a:endParaRPr>
            </a:p>
          </p:txBody>
        </p:sp>
        <p:cxnSp>
          <p:nvCxnSpPr>
            <p:cNvPr id="63" name="Straight Connector 62"/>
            <p:cNvCxnSpPr/>
            <p:nvPr/>
          </p:nvCxnSpPr>
          <p:spPr>
            <a:xfrm flipH="1" flipV="1">
              <a:off x="6307452" y="2979067"/>
              <a:ext cx="703280"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4" name="Rounded Rectangle 63"/>
            <p:cNvSpPr/>
            <p:nvPr/>
          </p:nvSpPr>
          <p:spPr>
            <a:xfrm>
              <a:off x="6471113"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a:latin typeface="Source Sans Pro Light"/>
                  <a:cs typeface="Source Sans Pro Light"/>
                </a:rPr>
                <a:t>filter</a:t>
              </a:r>
              <a:endParaRPr lang="en-US" sz="1300" dirty="0">
                <a:latin typeface="Source Sans Pro Light"/>
                <a:cs typeface="Source Sans Pro Light"/>
              </a:endParaRPr>
            </a:p>
          </p:txBody>
        </p:sp>
        <p:cxnSp>
          <p:nvCxnSpPr>
            <p:cNvPr id="65" name="Straight Connector 64"/>
            <p:cNvCxnSpPr>
              <a:stCxn id="66" idx="0"/>
              <a:endCxn id="64" idx="2"/>
            </p:cNvCxnSpPr>
            <p:nvPr/>
          </p:nvCxnSpPr>
          <p:spPr>
            <a:xfrm flipV="1">
              <a:off x="6978451" y="3873089"/>
              <a:ext cx="0" cy="381087"/>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6471113" y="4254176"/>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a:latin typeface="Source Sans Pro Light"/>
                  <a:cs typeface="Source Sans Pro Light"/>
                </a:rPr>
                <a:t>scan</a:t>
              </a:r>
            </a:p>
            <a:p>
              <a:pPr algn="ctr"/>
              <a:r>
                <a:rPr lang="en-US" sz="1300" dirty="0">
                  <a:latin typeface="Source Sans Pro Light"/>
                  <a:cs typeface="Source Sans Pro Light"/>
                </a:rPr>
                <a:t>(users)</a:t>
              </a:r>
              <a:endParaRPr lang="en-US" sz="1300" dirty="0">
                <a:latin typeface="Source Sans Pro Light"/>
                <a:cs typeface="Source Sans Pro Light"/>
              </a:endParaRPr>
            </a:p>
          </p:txBody>
        </p:sp>
      </p:grpSp>
    </p:spTree>
    <p:extLst>
      <p:ext uri="{BB962C8B-B14F-4D97-AF65-F5344CB8AC3E}">
        <p14:creationId xmlns:p14="http://schemas.microsoft.com/office/powerpoint/2010/main" val="2167101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animBg="1"/>
      <p:bldP spid="33"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Improvement upon Existing Art</a:t>
            </a:r>
            <a:endParaRPr lang="en-US" dirty="0"/>
          </a:p>
        </p:txBody>
      </p:sp>
      <p:sp>
        <p:nvSpPr>
          <p:cNvPr id="7" name="Content Placeholder 6"/>
          <p:cNvSpPr>
            <a:spLocks noGrp="1"/>
          </p:cNvSpPr>
          <p:nvPr>
            <p:ph sz="half" idx="2"/>
          </p:nvPr>
        </p:nvSpPr>
        <p:spPr/>
        <p:txBody>
          <a:bodyPr/>
          <a:lstStyle/>
          <a:p>
            <a:r>
              <a:rPr lang="en-US" dirty="0" smtClean="0"/>
              <a:t>Engine does not understand the structure of the data in RDDs or the semantics of user functions </a:t>
            </a:r>
            <a:r>
              <a:rPr lang="en-US" dirty="0" smtClean="0">
                <a:sym typeface="Wingdings"/>
              </a:rPr>
              <a:t> limited optimization.</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a:t>C</a:t>
            </a:r>
            <a:r>
              <a:rPr lang="en-US" dirty="0" smtClean="0"/>
              <a:t>an only be used to query external data in Hive catalog </a:t>
            </a:r>
            <a:r>
              <a:rPr lang="en-US" dirty="0" smtClean="0">
                <a:sym typeface="Wingdings"/>
              </a:rPr>
              <a:t> limited data sources</a:t>
            </a:r>
            <a:endParaRPr lang="en-US" dirty="0" smtClean="0"/>
          </a:p>
          <a:p>
            <a:r>
              <a:rPr lang="en-US" dirty="0" smtClean="0"/>
              <a:t>Can only be invoked via SQL string from Spark</a:t>
            </a:r>
            <a:r>
              <a:rPr lang="en-US" dirty="0" smtClean="0">
                <a:sym typeface="Wingdings"/>
              </a:rPr>
              <a:t> error prone</a:t>
            </a:r>
          </a:p>
          <a:p>
            <a:r>
              <a:rPr lang="en-US" dirty="0" smtClean="0">
                <a:sym typeface="Wingdings"/>
              </a:rPr>
              <a:t>Hive optimizer tailored for </a:t>
            </a:r>
            <a:r>
              <a:rPr lang="en-US" dirty="0" err="1" smtClean="0">
                <a:sym typeface="Wingdings"/>
              </a:rPr>
              <a:t>MapReduce</a:t>
            </a:r>
            <a:r>
              <a:rPr lang="en-US" dirty="0" smtClean="0">
                <a:sym typeface="Wingdings"/>
              </a:rPr>
              <a:t>  difficult to extend</a:t>
            </a:r>
            <a:endParaRPr lang="en-US" dirty="0"/>
          </a:p>
        </p:txBody>
      </p:sp>
      <p:pic>
        <p:nvPicPr>
          <p:cNvPr id="12" name="Picture 11" descr="imgr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196" y="1665979"/>
            <a:ext cx="2322552" cy="560616"/>
          </a:xfrm>
          <a:prstGeom prst="rect">
            <a:avLst/>
          </a:prstGeom>
        </p:spPr>
      </p:pic>
      <p:pic>
        <p:nvPicPr>
          <p:cNvPr id="14" name="Picture 13" descr="sparklogo_500p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834" y="1603683"/>
            <a:ext cx="1248062" cy="685211"/>
          </a:xfrm>
          <a:prstGeom prst="rect">
            <a:avLst/>
          </a:prstGeom>
        </p:spPr>
      </p:pic>
    </p:spTree>
    <p:extLst>
      <p:ext uri="{BB962C8B-B14F-4D97-AF65-F5344CB8AC3E}">
        <p14:creationId xmlns:p14="http://schemas.microsoft.com/office/powerpoint/2010/main" val="1416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Write Less Code: Compute an Average</a:t>
            </a:r>
            <a:endParaRPr lang="en-US" dirty="0"/>
          </a:p>
        </p:txBody>
      </p:sp>
      <p:sp>
        <p:nvSpPr>
          <p:cNvPr id="3" name="Content Placeholder 2"/>
          <p:cNvSpPr>
            <a:spLocks noGrp="1"/>
          </p:cNvSpPr>
          <p:nvPr>
            <p:ph sz="half" idx="1"/>
          </p:nvPr>
        </p:nvSpPr>
        <p:spPr>
          <a:xfrm>
            <a:off x="1016000" y="2638878"/>
            <a:ext cx="3556000" cy="2947266"/>
          </a:xfrm>
        </p:spPr>
        <p:txBody>
          <a:bodyPr>
            <a:normAutofit fontScale="25000" lnSpcReduction="20000"/>
          </a:bodyPr>
          <a:lstStyle/>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private </a:t>
            </a:r>
            <a:r>
              <a:rPr lang="en-US" dirty="0" err="1">
                <a:latin typeface="Consolas"/>
                <a:ea typeface="ＭＳ 明朝"/>
                <a:cs typeface="Consolas"/>
              </a:rPr>
              <a:t>IntWritable</a:t>
            </a:r>
            <a:r>
              <a:rPr lang="en-US" dirty="0">
                <a:latin typeface="Consolas"/>
                <a:ea typeface="ＭＳ 明朝"/>
                <a:cs typeface="Consolas"/>
              </a:rPr>
              <a:t> one </a:t>
            </a:r>
            <a:r>
              <a:rPr lang="en-US" dirty="0" smtClean="0">
                <a:latin typeface="Consolas"/>
                <a:ea typeface="ＭＳ 明朝"/>
                <a:cs typeface="Consolas"/>
              </a:rPr>
              <a:t>=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new </a:t>
            </a:r>
            <a:r>
              <a:rPr lang="en-US" dirty="0" err="1">
                <a:latin typeface="Consolas"/>
                <a:ea typeface="ＭＳ 明朝"/>
                <a:cs typeface="Consolas"/>
              </a:rPr>
              <a:t>IntWritable</a:t>
            </a:r>
            <a:r>
              <a:rPr lang="en-US" dirty="0">
                <a:latin typeface="Consolas"/>
                <a:ea typeface="ＭＳ 明朝"/>
                <a:cs typeface="Consolas"/>
              </a:rPr>
              <a:t>(1)</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private </a:t>
            </a:r>
            <a:r>
              <a:rPr lang="en-US" dirty="0" err="1">
                <a:latin typeface="Consolas"/>
                <a:ea typeface="ＭＳ 明朝"/>
                <a:cs typeface="Consolas"/>
              </a:rPr>
              <a:t>IntWritable</a:t>
            </a:r>
            <a:r>
              <a:rPr lang="en-US" dirty="0">
                <a:latin typeface="Consolas"/>
                <a:ea typeface="ＭＳ 明朝"/>
                <a:cs typeface="Consolas"/>
              </a:rPr>
              <a:t> output </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new </a:t>
            </a:r>
            <a:r>
              <a:rPr lang="en-US" dirty="0" err="1">
                <a:latin typeface="Consolas"/>
                <a:ea typeface="ＭＳ 明朝"/>
                <a:cs typeface="Consolas"/>
              </a:rPr>
              <a:t>IntWritable</a:t>
            </a:r>
            <a:r>
              <a:rPr lang="en-US" dirty="0">
                <a:latin typeface="Consolas"/>
                <a:ea typeface="ＭＳ 明朝"/>
                <a:cs typeface="Consolas"/>
              </a:rPr>
              <a: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a:ea typeface="ＭＳ 明朝"/>
                <a:cs typeface="Consolas"/>
              </a:rPr>
              <a:t>proctected</a:t>
            </a:r>
            <a:r>
              <a:rPr lang="en-US" dirty="0">
                <a:latin typeface="Consolas"/>
                <a:ea typeface="ＭＳ 明朝"/>
                <a:cs typeface="Consolas"/>
              </a:rPr>
              <a:t> void map</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a:t>
            </a:r>
            <a:r>
              <a:rPr lang="en-US" dirty="0" err="1" smtClean="0">
                <a:latin typeface="Consolas"/>
                <a:ea typeface="ＭＳ 明朝"/>
                <a:cs typeface="Consolas"/>
              </a:rPr>
              <a:t>LongWritable</a:t>
            </a:r>
            <a:r>
              <a:rPr lang="en-US" dirty="0" smtClean="0">
                <a:latin typeface="Consolas"/>
                <a:ea typeface="ＭＳ 明朝"/>
                <a:cs typeface="Consolas"/>
              </a:rPr>
              <a:t> </a:t>
            </a:r>
            <a:r>
              <a:rPr lang="en-US" dirty="0">
                <a:latin typeface="Consolas"/>
                <a:ea typeface="ＭＳ 明朝"/>
                <a:cs typeface="Consolas"/>
              </a:rPr>
              <a:t>key</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Text </a:t>
            </a:r>
            <a:r>
              <a:rPr lang="en-US" dirty="0">
                <a:latin typeface="Consolas"/>
                <a:ea typeface="ＭＳ 明朝"/>
                <a:cs typeface="Consolas"/>
              </a:rPr>
              <a:t>value</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Context </a:t>
            </a:r>
            <a:r>
              <a:rPr lang="en-US" dirty="0">
                <a:latin typeface="Consolas"/>
                <a:ea typeface="ＭＳ 明朝"/>
                <a:cs typeface="Consolas"/>
              </a:rPr>
              <a:t>context) </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String</a:t>
            </a:r>
            <a:r>
              <a:rPr lang="en-US" dirty="0">
                <a:latin typeface="Consolas"/>
                <a:ea typeface="ＭＳ 明朝"/>
                <a:cs typeface="Consolas"/>
              </a:rPr>
              <a:t>[] fields = </a:t>
            </a:r>
            <a:r>
              <a:rPr lang="en-US" dirty="0" err="1">
                <a:latin typeface="Consolas"/>
                <a:ea typeface="ＭＳ 明朝"/>
                <a:cs typeface="Consolas"/>
              </a:rPr>
              <a:t>value.split</a:t>
            </a:r>
            <a:r>
              <a:rPr lang="en-US" dirty="0">
                <a:latin typeface="Consolas"/>
                <a:ea typeface="ＭＳ 明朝"/>
                <a:cs typeface="Consolas"/>
              </a:rPr>
              <a:t>("\t")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err="1" smtClean="0">
                <a:latin typeface="Consolas"/>
                <a:ea typeface="ＭＳ 明朝"/>
                <a:cs typeface="Consolas"/>
              </a:rPr>
              <a:t>output.set</a:t>
            </a:r>
            <a:r>
              <a:rPr lang="en-US" dirty="0">
                <a:latin typeface="Consolas"/>
                <a:ea typeface="ＭＳ 明朝"/>
                <a:cs typeface="Consolas"/>
              </a:rPr>
              <a:t>(</a:t>
            </a:r>
            <a:r>
              <a:rPr lang="en-US" dirty="0" err="1">
                <a:latin typeface="Consolas"/>
                <a:ea typeface="ＭＳ 明朝"/>
                <a:cs typeface="Consolas"/>
              </a:rPr>
              <a:t>Integer.parseInt</a:t>
            </a:r>
            <a:r>
              <a:rPr lang="en-US" dirty="0">
                <a:latin typeface="Consolas"/>
                <a:ea typeface="ＭＳ 明朝"/>
                <a:cs typeface="Consolas"/>
              </a:rPr>
              <a:t>(fields[1]))</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err="1" smtClean="0">
                <a:latin typeface="Consolas"/>
                <a:ea typeface="ＭＳ 明朝"/>
                <a:cs typeface="Consolas"/>
              </a:rPr>
              <a:t>context.write</a:t>
            </a:r>
            <a:r>
              <a:rPr lang="en-US" dirty="0">
                <a:latin typeface="Consolas"/>
                <a:ea typeface="ＭＳ 明朝"/>
                <a:cs typeface="Consolas"/>
              </a:rPr>
              <a:t>(one, output)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latin typeface="Consolas"/>
                <a:ea typeface="ＭＳ 明朝"/>
                <a:cs typeface="Consolas"/>
              </a:rPr>
              <a:t>IntWritable</a:t>
            </a:r>
            <a:r>
              <a:rPr lang="en-US" dirty="0" smtClean="0">
                <a:latin typeface="Consolas"/>
                <a:ea typeface="ＭＳ 明朝"/>
                <a:cs typeface="Consolas"/>
              </a:rPr>
              <a:t> </a:t>
            </a:r>
            <a:r>
              <a:rPr lang="en-US" dirty="0">
                <a:latin typeface="Consolas"/>
                <a:ea typeface="ＭＳ 明朝"/>
                <a:cs typeface="Consolas"/>
              </a:rPr>
              <a:t>one = new </a:t>
            </a:r>
            <a:r>
              <a:rPr lang="en-US" dirty="0" err="1">
                <a:latin typeface="Consolas"/>
                <a:ea typeface="ＭＳ 明朝"/>
                <a:cs typeface="Consolas"/>
              </a:rPr>
              <a:t>IntWritable</a:t>
            </a:r>
            <a:r>
              <a:rPr lang="en-US" dirty="0">
                <a:latin typeface="Consolas"/>
                <a:ea typeface="ＭＳ 明朝"/>
                <a:cs typeface="Consolas"/>
              </a:rPr>
              <a:t>(1</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latin typeface="Consolas"/>
                <a:ea typeface="ＭＳ 明朝"/>
                <a:cs typeface="Consolas"/>
              </a:rPr>
              <a:t>DoubleWritable</a:t>
            </a:r>
            <a:r>
              <a:rPr lang="en-US" dirty="0" smtClean="0">
                <a:latin typeface="Consolas"/>
                <a:ea typeface="ＭＳ 明朝"/>
                <a:cs typeface="Consolas"/>
              </a:rPr>
              <a:t> </a:t>
            </a:r>
            <a:r>
              <a:rPr lang="en-US" dirty="0">
                <a:latin typeface="Consolas"/>
                <a:ea typeface="ＭＳ 明朝"/>
                <a:cs typeface="Consolas"/>
              </a:rPr>
              <a:t>average = new </a:t>
            </a:r>
            <a:r>
              <a:rPr lang="en-US" dirty="0" err="1">
                <a:latin typeface="Consolas"/>
                <a:ea typeface="ＭＳ 明朝"/>
                <a:cs typeface="Consolas"/>
              </a:rPr>
              <a:t>DoubleWritable</a:t>
            </a:r>
            <a:r>
              <a:rPr lang="en-US" dirty="0">
                <a:latin typeface="Consolas"/>
                <a:ea typeface="ＭＳ 明朝"/>
                <a:cs typeface="Consolas"/>
              </a:rPr>
              <a: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protected </a:t>
            </a:r>
            <a:r>
              <a:rPr lang="en-US" dirty="0">
                <a:latin typeface="Consolas"/>
                <a:ea typeface="ＭＳ 明朝"/>
                <a:cs typeface="Consolas"/>
              </a:rPr>
              <a:t>void reduce</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a:t>
            </a:r>
            <a:r>
              <a:rPr lang="en-US" dirty="0" err="1" smtClean="0">
                <a:latin typeface="Consolas"/>
                <a:ea typeface="ＭＳ 明朝"/>
                <a:cs typeface="Consolas"/>
              </a:rPr>
              <a:t>IntWritable</a:t>
            </a:r>
            <a:r>
              <a:rPr lang="en-US" dirty="0" smtClean="0">
                <a:latin typeface="Consolas"/>
                <a:ea typeface="ＭＳ 明朝"/>
                <a:cs typeface="Consolas"/>
              </a:rPr>
              <a:t> </a:t>
            </a:r>
            <a:r>
              <a:rPr lang="en-US" dirty="0">
                <a:latin typeface="Consolas"/>
                <a:ea typeface="ＭＳ 明朝"/>
                <a:cs typeface="Consolas"/>
              </a:rPr>
              <a:t>key</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a:t>
            </a:r>
            <a:r>
              <a:rPr lang="en-US" dirty="0" err="1" smtClean="0">
                <a:latin typeface="Consolas"/>
                <a:ea typeface="ＭＳ 明朝"/>
                <a:cs typeface="Consolas"/>
              </a:rPr>
              <a:t>Iterable</a:t>
            </a:r>
            <a:r>
              <a:rPr lang="en-US" dirty="0">
                <a:latin typeface="Consolas"/>
                <a:ea typeface="ＭＳ 明朝"/>
                <a:cs typeface="Consolas"/>
              </a:rPr>
              <a:t>&lt;</a:t>
            </a:r>
            <a:r>
              <a:rPr lang="en-US" dirty="0" err="1" smtClean="0">
                <a:latin typeface="Consolas"/>
                <a:ea typeface="ＭＳ 明朝"/>
                <a:cs typeface="Consolas"/>
              </a:rPr>
              <a:t>IntWritable</a:t>
            </a:r>
            <a:r>
              <a:rPr lang="en-US" dirty="0">
                <a:latin typeface="Consolas"/>
                <a:ea typeface="ＭＳ 明朝"/>
                <a:cs typeface="Consolas"/>
              </a:rPr>
              <a:t>&gt; values</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   Context </a:t>
            </a:r>
            <a:r>
              <a:rPr lang="en-US" dirty="0">
                <a:latin typeface="Consolas"/>
                <a:ea typeface="ＭＳ 明朝"/>
                <a:cs typeface="Consolas"/>
              </a:rPr>
              <a:t>context) </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err="1">
                <a:latin typeface="Consolas"/>
                <a:ea typeface="ＭＳ 明朝"/>
                <a:cs typeface="Consolas"/>
              </a:rPr>
              <a:t>int</a:t>
            </a:r>
            <a:r>
              <a:rPr lang="en-US" dirty="0">
                <a:latin typeface="Consolas"/>
                <a:ea typeface="ＭＳ 明朝"/>
                <a:cs typeface="Consolas"/>
              </a:rPr>
              <a:t> sum = 0</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err="1">
                <a:latin typeface="Consolas"/>
                <a:ea typeface="ＭＳ 明朝"/>
                <a:cs typeface="Consolas"/>
              </a:rPr>
              <a:t>int</a:t>
            </a:r>
            <a:r>
              <a:rPr lang="en-US" dirty="0">
                <a:latin typeface="Consolas"/>
                <a:ea typeface="ＭＳ 明朝"/>
                <a:cs typeface="Consolas"/>
              </a:rPr>
              <a:t> count = 0</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a:latin typeface="Consolas"/>
                <a:ea typeface="ＭＳ 明朝"/>
                <a:cs typeface="Consolas"/>
              </a:rPr>
              <a:t>for(</a:t>
            </a:r>
            <a:r>
              <a:rPr lang="en-US" dirty="0" err="1">
                <a:latin typeface="Consolas"/>
                <a:ea typeface="ＭＳ 明朝"/>
                <a:cs typeface="Consolas"/>
              </a:rPr>
              <a:t>IntWritable</a:t>
            </a:r>
            <a:r>
              <a:rPr lang="en-US" dirty="0">
                <a:latin typeface="Consolas"/>
                <a:ea typeface="ＭＳ 明朝"/>
                <a:cs typeface="Consolas"/>
              </a:rPr>
              <a:t> value : values) </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a:latin typeface="Consolas"/>
                <a:ea typeface="ＭＳ 明朝"/>
                <a:cs typeface="Consolas"/>
              </a:rPr>
              <a:t>sum += </a:t>
            </a:r>
            <a:r>
              <a:rPr lang="en-US" dirty="0" err="1">
                <a:latin typeface="Consolas"/>
                <a:ea typeface="ＭＳ 明朝"/>
                <a:cs typeface="Consolas"/>
              </a:rPr>
              <a:t>value.get</a:t>
            </a:r>
            <a:r>
              <a:rPr lang="en-US" dirty="0">
                <a:latin typeface="Consolas"/>
                <a:ea typeface="ＭＳ 明朝"/>
                <a:cs typeface="Consolas"/>
              </a:rPr>
              <a: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a:latin typeface="Consolas"/>
                <a:ea typeface="ＭＳ 明朝"/>
                <a:cs typeface="Consolas"/>
              </a:rPr>
              <a:t>count++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    </a:t>
            </a:r>
            <a:r>
              <a:rPr lang="en-US" dirty="0" smtClean="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err="1">
                <a:latin typeface="Consolas"/>
                <a:ea typeface="ＭＳ 明朝"/>
                <a:cs typeface="Consolas"/>
              </a:rPr>
              <a:t>average.set</a:t>
            </a:r>
            <a:r>
              <a:rPr lang="en-US" dirty="0">
                <a:latin typeface="Consolas"/>
                <a:ea typeface="ＭＳ 明朝"/>
                <a:cs typeface="Consolas"/>
              </a:rPr>
              <a:t>(sum / (double) count)</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nsolas"/>
                <a:ea typeface="ＭＳ 明朝"/>
                <a:cs typeface="Consolas"/>
              </a:rPr>
              <a:t>  </a:t>
            </a:r>
            <a:r>
              <a:rPr lang="en-US" dirty="0" err="1">
                <a:latin typeface="Consolas"/>
                <a:ea typeface="ＭＳ 明朝"/>
                <a:cs typeface="Consolas"/>
              </a:rPr>
              <a:t>context.Write</a:t>
            </a:r>
            <a:r>
              <a:rPr lang="en-US" dirty="0">
                <a:latin typeface="Consolas"/>
                <a:ea typeface="ＭＳ 明朝"/>
                <a:cs typeface="Consolas"/>
              </a:rPr>
              <a:t>(key, average)</a:t>
            </a:r>
            <a:endParaRPr lang="en-US" sz="40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a:ea typeface="ＭＳ 明朝"/>
                <a:cs typeface="Consolas"/>
              </a:rPr>
              <a:t>}</a:t>
            </a:r>
            <a:endParaRPr lang="en-US" sz="4000" dirty="0">
              <a:latin typeface="Consolas"/>
              <a:ea typeface="ＭＳ 明朝"/>
              <a:cs typeface="Consolas"/>
            </a:endParaRPr>
          </a:p>
        </p:txBody>
      </p:sp>
      <p:sp>
        <p:nvSpPr>
          <p:cNvPr id="4" name="Content Placeholder 3"/>
          <p:cNvSpPr>
            <a:spLocks noGrp="1"/>
          </p:cNvSpPr>
          <p:nvPr>
            <p:ph sz="half" idx="2"/>
          </p:nvPr>
        </p:nvSpPr>
        <p:spPr>
          <a:xfrm>
            <a:off x="4648201" y="2638879"/>
            <a:ext cx="3540277" cy="2812995"/>
          </a:xfrm>
        </p:spPr>
        <p:txBody>
          <a:bodyPr anchor="t" anchorCtr="0">
            <a:normAutofit fontScale="25000" lnSpcReduction="20000"/>
          </a:bodyPr>
          <a:lstStyle/>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latin typeface="Consolas"/>
                <a:ea typeface="ＭＳ 明朝"/>
                <a:cs typeface="Consolas"/>
              </a:rPr>
              <a:t>data = </a:t>
            </a:r>
            <a:r>
              <a:rPr lang="en-US" sz="1600" dirty="0" err="1">
                <a:latin typeface="Consolas"/>
                <a:ea typeface="ＭＳ 明朝"/>
                <a:cs typeface="Consolas"/>
              </a:rPr>
              <a:t>sc.textFile</a:t>
            </a:r>
            <a:r>
              <a:rPr lang="en-US" sz="1600" dirty="0">
                <a:latin typeface="Consolas"/>
                <a:ea typeface="ＭＳ 明朝"/>
                <a:cs typeface="Consolas"/>
              </a:rPr>
              <a:t>(...).split("\t")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latin typeface="Consolas"/>
                <a:ea typeface="ＭＳ 明朝"/>
                <a:cs typeface="Consolas"/>
              </a:rPr>
              <a:t>data.map</a:t>
            </a:r>
            <a:r>
              <a:rPr lang="en-US" sz="1600" dirty="0">
                <a:latin typeface="Consolas"/>
                <a:ea typeface="ＭＳ 明朝"/>
                <a:cs typeface="Consolas"/>
              </a:rPr>
              <a:t>(lambda x: (x[0], [x.[1], 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latin typeface="Consolas"/>
                <a:ea typeface="ＭＳ 明朝"/>
                <a:cs typeface="Consolas"/>
              </a:rPr>
              <a:t>   .</a:t>
            </a:r>
            <a:r>
              <a:rPr lang="en-US" sz="1600" dirty="0" err="1">
                <a:latin typeface="Consolas"/>
                <a:ea typeface="ＭＳ 明朝"/>
                <a:cs typeface="Consolas"/>
              </a:rPr>
              <a:t>reduceByKey</a:t>
            </a:r>
            <a:r>
              <a:rPr lang="en-US" sz="1600" dirty="0">
                <a:latin typeface="Consolas"/>
                <a:ea typeface="ＭＳ 明朝"/>
                <a:cs typeface="Consolas"/>
              </a:rPr>
              <a:t>(lambda x, y: [x[0] + y[0], x[1] + y[1]])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latin typeface="Consolas"/>
                <a:ea typeface="ＭＳ 明朝"/>
                <a:cs typeface="Consolas"/>
              </a:rPr>
              <a:t>   .map(lambda x: [x[0], x[1][0] / x[1][1]])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latin typeface="Consolas"/>
                <a:ea typeface="ＭＳ 明朝"/>
                <a:cs typeface="Consolas"/>
              </a:rPr>
              <a:t>   .collect()</a:t>
            </a:r>
          </a:p>
          <a:p>
            <a:endParaRPr lang="en-US" sz="1600" dirty="0"/>
          </a:p>
        </p:txBody>
      </p:sp>
      <p:pic>
        <p:nvPicPr>
          <p:cNvPr id="5" name="Picture 4"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49" y="1920479"/>
            <a:ext cx="2042358" cy="727862"/>
          </a:xfrm>
          <a:prstGeom prst="rect">
            <a:avLst/>
          </a:prstGeom>
        </p:spPr>
      </p:pic>
      <p:pic>
        <p:nvPicPr>
          <p:cNvPr id="9" name="Picture 8" descr="sparklogo_500p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4167" y="1873376"/>
            <a:ext cx="1261588" cy="692636"/>
          </a:xfrm>
          <a:prstGeom prst="rect">
            <a:avLst/>
          </a:prstGeom>
        </p:spPr>
      </p:pic>
    </p:spTree>
    <p:extLst>
      <p:ext uri="{BB962C8B-B14F-4D97-AF65-F5344CB8AC3E}">
        <p14:creationId xmlns:p14="http://schemas.microsoft.com/office/powerpoint/2010/main" val="2104728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Write Less Code: Compute an Average</a:t>
            </a:r>
            <a:endParaRPr lang="en-US" dirty="0"/>
          </a:p>
        </p:txBody>
      </p:sp>
      <p:sp>
        <p:nvSpPr>
          <p:cNvPr id="8" name="Content Placeholder 3"/>
          <p:cNvSpPr>
            <a:spLocks noGrp="1"/>
          </p:cNvSpPr>
          <p:nvPr>
            <p:ph idx="1"/>
          </p:nvPr>
        </p:nvSpPr>
        <p:spPr>
          <a:xfrm>
            <a:off x="1016001" y="2057401"/>
            <a:ext cx="7172476" cy="1756592"/>
          </a:xfrm>
        </p:spPr>
        <p:txBody>
          <a:bodyPr anchor="t" anchorCtr="0">
            <a:normAutofit fontScale="92500" lnSpcReduction="10000"/>
          </a:bodyPr>
          <a:lstStyle/>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Source Sans Pro"/>
                <a:ea typeface="ＭＳ 明朝"/>
                <a:cs typeface="Source Sans Pro"/>
              </a:rPr>
              <a:t>Using RDDs</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8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nsolas"/>
                <a:ea typeface="ＭＳ 明朝"/>
                <a:cs typeface="Consolas"/>
              </a:rPr>
              <a:t>data </a:t>
            </a:r>
            <a:r>
              <a:rPr lang="en-US" sz="1400" dirty="0">
                <a:latin typeface="Consolas"/>
                <a:ea typeface="ＭＳ 明朝"/>
                <a:cs typeface="Consolas"/>
              </a:rPr>
              <a:t>= </a:t>
            </a:r>
            <a:r>
              <a:rPr lang="en-US" sz="1400" dirty="0" err="1">
                <a:latin typeface="Consolas"/>
                <a:ea typeface="ＭＳ 明朝"/>
                <a:cs typeface="Consolas"/>
              </a:rPr>
              <a:t>sc.textFile</a:t>
            </a:r>
            <a:r>
              <a:rPr lang="en-US" sz="1400" dirty="0">
                <a:latin typeface="Consolas"/>
                <a:ea typeface="ＭＳ 明朝"/>
                <a:cs typeface="Consolas"/>
              </a:rPr>
              <a:t>(...).split("\t")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err="1">
                <a:latin typeface="Consolas"/>
                <a:ea typeface="ＭＳ 明朝"/>
                <a:cs typeface="Consolas"/>
              </a:rPr>
              <a:t>data.map</a:t>
            </a:r>
            <a:r>
              <a:rPr lang="en-US" sz="1400" dirty="0">
                <a:latin typeface="Consolas"/>
                <a:ea typeface="ＭＳ 明朝"/>
                <a:cs typeface="Consolas"/>
              </a:rPr>
              <a:t>(lambda x: (x[0], </a:t>
            </a:r>
            <a:r>
              <a:rPr lang="en-US" sz="1400" dirty="0">
                <a:latin typeface="Consolas"/>
                <a:ea typeface="ＭＳ 明朝"/>
                <a:cs typeface="Consolas"/>
              </a:rPr>
              <a:t>[</a:t>
            </a:r>
            <a:r>
              <a:rPr lang="en-US" sz="1400" dirty="0" err="1">
                <a:latin typeface="Consolas"/>
                <a:ea typeface="ＭＳ 明朝"/>
                <a:cs typeface="Consolas"/>
              </a:rPr>
              <a:t>int</a:t>
            </a:r>
            <a:r>
              <a:rPr lang="en-US" sz="1400" dirty="0">
                <a:latin typeface="Consolas"/>
                <a:ea typeface="ＭＳ 明朝"/>
                <a:cs typeface="Consolas"/>
              </a:rPr>
              <a:t>(x[</a:t>
            </a:r>
            <a:r>
              <a:rPr lang="en-US" sz="1400" dirty="0">
                <a:latin typeface="Consolas"/>
                <a:ea typeface="ＭＳ 明朝"/>
                <a:cs typeface="Consolas"/>
              </a:rPr>
              <a:t>1</a:t>
            </a:r>
            <a:r>
              <a:rPr lang="en-US" sz="1400" dirty="0">
                <a:latin typeface="Consolas"/>
                <a:ea typeface="ＭＳ 明朝"/>
                <a:cs typeface="Consolas"/>
              </a:rPr>
              <a:t>]), </a:t>
            </a:r>
            <a:r>
              <a:rPr lang="en-US" sz="1400" dirty="0">
                <a:latin typeface="Consolas"/>
                <a:ea typeface="ＭＳ 明朝"/>
                <a:cs typeface="Consolas"/>
              </a:rPr>
              <a:t>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nsolas"/>
                <a:ea typeface="ＭＳ 明朝"/>
                <a:cs typeface="Consolas"/>
              </a:rPr>
              <a:t>   .</a:t>
            </a:r>
            <a:r>
              <a:rPr lang="en-US" sz="1400" dirty="0" err="1">
                <a:latin typeface="Consolas"/>
                <a:ea typeface="ＭＳ 明朝"/>
                <a:cs typeface="Consolas"/>
              </a:rPr>
              <a:t>reduceByKey</a:t>
            </a:r>
            <a:r>
              <a:rPr lang="en-US" sz="1400" dirty="0">
                <a:latin typeface="Consolas"/>
                <a:ea typeface="ＭＳ 明朝"/>
                <a:cs typeface="Consolas"/>
              </a:rPr>
              <a:t>(lambda x, y: [x[0] + y[0], x[1] + y[1]])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nsolas"/>
                <a:ea typeface="ＭＳ 明朝"/>
                <a:cs typeface="Consolas"/>
              </a:rPr>
              <a:t>   .map(lambda x: [x[0], x[1][0] / x[1][1]])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latin typeface="Consolas"/>
                <a:ea typeface="ＭＳ 明朝"/>
                <a:cs typeface="Consolas"/>
              </a:rPr>
              <a:t>   .collect(</a:t>
            </a:r>
            <a:r>
              <a:rPr lang="en-US" sz="1400" dirty="0">
                <a:latin typeface="Consolas"/>
                <a:ea typeface="ＭＳ 明朝"/>
                <a:cs typeface="Consolas"/>
              </a:rPr>
              <a:t>)</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a:solidFill>
                <a:srgbClr val="333333"/>
              </a:solidFill>
              <a:latin typeface="Consolas"/>
              <a:ea typeface="ＭＳ 明朝"/>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a:latin typeface="Consolas"/>
              <a:ea typeface="ＭＳ 明朝"/>
              <a:cs typeface="Consolas"/>
            </a:endParaRPr>
          </a:p>
          <a:p>
            <a:endParaRPr lang="en-US" sz="800" dirty="0"/>
          </a:p>
        </p:txBody>
      </p:sp>
      <p:sp>
        <p:nvSpPr>
          <p:cNvPr id="3" name="Slide Number Placeholder 2"/>
          <p:cNvSpPr>
            <a:spLocks noGrp="1"/>
          </p:cNvSpPr>
          <p:nvPr>
            <p:ph type="sldNum" sz="quarter" idx="4294967295"/>
          </p:nvPr>
        </p:nvSpPr>
        <p:spPr>
          <a:xfrm>
            <a:off x="6442998" y="5388272"/>
            <a:ext cx="512504" cy="273844"/>
          </a:xfrm>
          <a:prstGeom prst="rect">
            <a:avLst/>
          </a:prstGeom>
        </p:spPr>
        <p:txBody>
          <a:bodyPr/>
          <a:lstStyle/>
          <a:p>
            <a:fld id="{40D15546-3768-674C-81B9-C40A1A080E88}" type="slidenum">
              <a:rPr lang="en-US" smtClean="0"/>
              <a:t>19</a:t>
            </a:fld>
            <a:endParaRPr lang="en-US" dirty="0"/>
          </a:p>
        </p:txBody>
      </p:sp>
      <p:sp>
        <p:nvSpPr>
          <p:cNvPr id="9" name="TextBox 8"/>
          <p:cNvSpPr txBox="1"/>
          <p:nvPr/>
        </p:nvSpPr>
        <p:spPr>
          <a:xfrm>
            <a:off x="4764918" y="3770137"/>
            <a:ext cx="2932045" cy="1661993"/>
          </a:xfrm>
          <a:prstGeom prst="rect">
            <a:avLst/>
          </a:prstGeom>
          <a:noFill/>
        </p:spPr>
        <p:txBody>
          <a:bodyPr wrap="square" rtlCol="0">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chemeClr val="accent1"/>
                </a:solidFill>
                <a:latin typeface="Source Sans Pro"/>
                <a:ea typeface="ＭＳ 明朝"/>
                <a:cs typeface="Source Sans Pro"/>
              </a:rPr>
              <a:t>Using </a:t>
            </a:r>
            <a:r>
              <a:rPr lang="en-US" sz="2400" dirty="0" err="1">
                <a:solidFill>
                  <a:schemeClr val="accent1"/>
                </a:solidFill>
                <a:latin typeface="Source Sans Pro"/>
                <a:ea typeface="ＭＳ 明朝"/>
                <a:cs typeface="Source Sans Pro"/>
              </a:rPr>
              <a:t>DataFrames</a:t>
            </a:r>
            <a:endParaRPr lang="en-US" sz="2400" dirty="0">
              <a:solidFill>
                <a:schemeClr val="accent1"/>
              </a:solidFill>
              <a:latin typeface="Source Sans Pro"/>
              <a:ea typeface="ＭＳ 明朝"/>
              <a:cs typeface="Source Sans Pro"/>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800" dirty="0">
              <a:solidFill>
                <a:srgbClr val="333333"/>
              </a:solidFill>
              <a:latin typeface="Consolas"/>
              <a:cs typeface="Consolas"/>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err="1">
                <a:solidFill>
                  <a:schemeClr val="bg1"/>
                </a:solidFill>
                <a:latin typeface="Consolas"/>
                <a:cs typeface="Consolas"/>
              </a:rPr>
              <a:t>sqlCtx.table</a:t>
            </a:r>
            <a:r>
              <a:rPr lang="en-US" sz="1300" dirty="0">
                <a:solidFill>
                  <a:schemeClr val="bg1"/>
                </a:solidFill>
                <a:latin typeface="Consolas"/>
                <a:cs typeface="Consolas"/>
              </a:rPr>
              <a:t>("people")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chemeClr val="bg1"/>
                </a:solidFill>
                <a:latin typeface="Consolas"/>
                <a:cs typeface="Consolas"/>
              </a:rPr>
              <a:t>   .</a:t>
            </a:r>
            <a:r>
              <a:rPr lang="en-US" sz="1300" dirty="0" err="1">
                <a:solidFill>
                  <a:schemeClr val="bg1"/>
                </a:solidFill>
                <a:latin typeface="Consolas"/>
                <a:cs typeface="Consolas"/>
              </a:rPr>
              <a:t>groupBy</a:t>
            </a:r>
            <a:r>
              <a:rPr lang="en-US" sz="1300" dirty="0">
                <a:solidFill>
                  <a:schemeClr val="bg1"/>
                </a:solidFill>
                <a:latin typeface="Consolas"/>
                <a:cs typeface="Consolas"/>
              </a:rPr>
              <a:t>("name")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chemeClr val="bg1"/>
                </a:solidFill>
                <a:latin typeface="Consolas"/>
                <a:cs typeface="Consolas"/>
              </a:rPr>
              <a:t>   </a:t>
            </a:r>
            <a:r>
              <a:rPr lang="en-US" sz="1300" dirty="0">
                <a:solidFill>
                  <a:schemeClr val="bg1"/>
                </a:solidFill>
                <a:latin typeface="Consolas"/>
                <a:cs typeface="Consolas"/>
              </a:rPr>
              <a:t>.</a:t>
            </a:r>
            <a:r>
              <a:rPr lang="en-US" sz="1300" dirty="0" err="1">
                <a:solidFill>
                  <a:schemeClr val="bg1"/>
                </a:solidFill>
                <a:latin typeface="Consolas"/>
                <a:cs typeface="Consolas"/>
              </a:rPr>
              <a:t>agg</a:t>
            </a:r>
            <a:r>
              <a:rPr lang="en-US" sz="1300" dirty="0">
                <a:solidFill>
                  <a:schemeClr val="bg1"/>
                </a:solidFill>
                <a:latin typeface="Consolas"/>
                <a:cs typeface="Consolas"/>
              </a:rPr>
              <a:t>(</a:t>
            </a:r>
            <a:r>
              <a:rPr lang="en-US" sz="1300" dirty="0">
                <a:solidFill>
                  <a:schemeClr val="bg1"/>
                </a:solidFill>
                <a:latin typeface="Consolas"/>
                <a:cs typeface="Consolas"/>
              </a:rPr>
              <a:t>"</a:t>
            </a:r>
            <a:r>
              <a:rPr lang="en-US" sz="1300" dirty="0">
                <a:solidFill>
                  <a:schemeClr val="bg1"/>
                </a:solidFill>
                <a:latin typeface="Consolas"/>
                <a:cs typeface="Consolas"/>
              </a:rPr>
              <a:t>name"</a:t>
            </a:r>
            <a:r>
              <a:rPr lang="en-US" sz="1200" dirty="0">
                <a:solidFill>
                  <a:schemeClr val="bg1"/>
                </a:solidFill>
                <a:latin typeface="Consolas"/>
                <a:ea typeface="ＭＳ 明朝"/>
                <a:cs typeface="Consolas"/>
              </a:rPr>
              <a:t>, </a:t>
            </a:r>
            <a:r>
              <a:rPr lang="en-US" sz="1300" dirty="0" err="1">
                <a:solidFill>
                  <a:schemeClr val="bg1"/>
                </a:solidFill>
                <a:latin typeface="Consolas"/>
                <a:cs typeface="Consolas"/>
              </a:rPr>
              <a:t>avg</a:t>
            </a:r>
            <a:r>
              <a:rPr lang="en-US" sz="1300" dirty="0">
                <a:solidFill>
                  <a:schemeClr val="bg1"/>
                </a:solidFill>
                <a:latin typeface="Consolas"/>
                <a:cs typeface="Consolas"/>
              </a:rPr>
              <a:t>("age"</a:t>
            </a:r>
            <a:r>
              <a:rPr lang="en-US" sz="1300" dirty="0">
                <a:solidFill>
                  <a:schemeClr val="bg1"/>
                </a:solidFill>
                <a:latin typeface="Consolas"/>
                <a:cs typeface="Consolas"/>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chemeClr val="bg1"/>
                </a:solidFill>
                <a:latin typeface="Consolas"/>
                <a:cs typeface="Consolas"/>
              </a:rPr>
              <a:t>   .collect() </a:t>
            </a:r>
            <a:endParaRPr lang="en-US" sz="1300" dirty="0">
              <a:solidFill>
                <a:schemeClr val="bg1"/>
              </a:solidFill>
              <a:latin typeface="Consolas"/>
              <a:ea typeface="ＭＳ 明朝"/>
              <a:cs typeface="Consolas"/>
            </a:endParaRPr>
          </a:p>
          <a:p>
            <a:endParaRPr lang="en-US" dirty="0"/>
          </a:p>
        </p:txBody>
      </p:sp>
      <p:sp>
        <p:nvSpPr>
          <p:cNvPr id="7" name="TextBox 6"/>
          <p:cNvSpPr txBox="1"/>
          <p:nvPr/>
        </p:nvSpPr>
        <p:spPr>
          <a:xfrm>
            <a:off x="1532499" y="3899286"/>
            <a:ext cx="2932045" cy="1184940"/>
          </a:xfrm>
          <a:prstGeom prst="rect">
            <a:avLst/>
          </a:prstGeom>
          <a:noFill/>
        </p:spPr>
        <p:txBody>
          <a:bodyPr wrap="square" rtlCol="0">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chemeClr val="accent1"/>
                </a:solidFill>
                <a:latin typeface="Source Sans Pro"/>
                <a:ea typeface="ＭＳ 明朝"/>
                <a:cs typeface="Source Sans Pro"/>
              </a:rPr>
              <a:t>Using </a:t>
            </a:r>
            <a:r>
              <a:rPr lang="en-US" sz="2400" dirty="0">
                <a:solidFill>
                  <a:schemeClr val="accent1"/>
                </a:solidFill>
                <a:latin typeface="Source Sans Pro"/>
                <a:ea typeface="ＭＳ 明朝"/>
                <a:cs typeface="Source Sans Pro"/>
              </a:rPr>
              <a:t>SQL</a:t>
            </a:r>
            <a:endParaRPr lang="en-US" sz="2400" dirty="0">
              <a:solidFill>
                <a:schemeClr val="accent1"/>
              </a:solidFill>
              <a:latin typeface="Source Sans Pro"/>
              <a:ea typeface="ＭＳ 明朝"/>
              <a:cs typeface="Source Sans Pro"/>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800" dirty="0">
              <a:solidFill>
                <a:srgbClr val="333333"/>
              </a:solidFill>
              <a:latin typeface="Consolas"/>
              <a:cs typeface="Consolas"/>
            </a:endParaRPr>
          </a:p>
          <a:p>
            <a:r>
              <a:rPr lang="en-US" sz="1300" dirty="0">
                <a:solidFill>
                  <a:schemeClr val="bg1"/>
                </a:solidFill>
                <a:latin typeface="Consolas"/>
                <a:cs typeface="Consolas"/>
              </a:rPr>
              <a:t>SELECT</a:t>
            </a:r>
            <a:r>
              <a:rPr lang="en-US" sz="1300" dirty="0">
                <a:solidFill>
                  <a:schemeClr val="bg1"/>
                </a:solidFill>
                <a:latin typeface="Consolas"/>
                <a:cs typeface="Consolas"/>
              </a:rPr>
              <a:t> name, </a:t>
            </a:r>
            <a:r>
              <a:rPr lang="en-US" sz="1300" dirty="0" err="1">
                <a:solidFill>
                  <a:schemeClr val="bg1"/>
                </a:solidFill>
                <a:latin typeface="Consolas"/>
                <a:cs typeface="Consolas"/>
              </a:rPr>
              <a:t>avg</a:t>
            </a:r>
            <a:r>
              <a:rPr lang="en-US" sz="1300" dirty="0">
                <a:solidFill>
                  <a:schemeClr val="bg1"/>
                </a:solidFill>
                <a:latin typeface="Consolas"/>
                <a:cs typeface="Consolas"/>
              </a:rPr>
              <a:t>(age)</a:t>
            </a:r>
          </a:p>
          <a:p>
            <a:r>
              <a:rPr lang="en-US" sz="1300" dirty="0">
                <a:solidFill>
                  <a:schemeClr val="bg1"/>
                </a:solidFill>
                <a:latin typeface="Consolas"/>
                <a:cs typeface="Consolas"/>
              </a:rPr>
              <a:t>FROM</a:t>
            </a:r>
            <a:r>
              <a:rPr lang="en-US" sz="1300" dirty="0">
                <a:solidFill>
                  <a:schemeClr val="bg1"/>
                </a:solidFill>
                <a:latin typeface="Consolas"/>
                <a:cs typeface="Consolas"/>
              </a:rPr>
              <a:t> people</a:t>
            </a:r>
          </a:p>
          <a:p>
            <a:r>
              <a:rPr lang="en-US" sz="1300" dirty="0">
                <a:solidFill>
                  <a:schemeClr val="bg1"/>
                </a:solidFill>
                <a:latin typeface="Consolas"/>
                <a:cs typeface="Consolas"/>
              </a:rPr>
              <a:t>GROUP</a:t>
            </a:r>
            <a:r>
              <a:rPr lang="en-US" sz="1300" dirty="0">
                <a:solidFill>
                  <a:schemeClr val="bg1"/>
                </a:solidFill>
                <a:latin typeface="Consolas"/>
                <a:cs typeface="Consolas"/>
              </a:rPr>
              <a:t> BY name</a:t>
            </a:r>
            <a:endParaRPr lang="en-US" sz="1300" dirty="0">
              <a:solidFill>
                <a:schemeClr val="bg1"/>
              </a:solidFill>
              <a:latin typeface="Consolas"/>
              <a:cs typeface="Consolas"/>
            </a:endParaRPr>
          </a:p>
        </p:txBody>
      </p:sp>
    </p:spTree>
    <p:extLst>
      <p:ext uri="{BB962C8B-B14F-4D97-AF65-F5344CB8AC3E}">
        <p14:creationId xmlns:p14="http://schemas.microsoft.com/office/powerpoint/2010/main" val="444325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96" t="7944" r="4780" b="5140"/>
          <a:stretch/>
        </p:blipFill>
        <p:spPr bwMode="auto">
          <a:xfrm>
            <a:off x="189530" y="228600"/>
            <a:ext cx="8762557" cy="641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8B5A18D4-1A9A-504F-A3E6-96BB886BDF2F}" type="slidenum">
              <a:rPr lang="en-US" smtClean="0">
                <a:solidFill>
                  <a:srgbClr val="000000"/>
                </a:solidFill>
              </a:rPr>
              <a:pPr/>
              <a:t>2</a:t>
            </a:fld>
            <a:endParaRPr lang="en-US" dirty="0">
              <a:solidFill>
                <a:srgbClr val="000000"/>
              </a:solidFill>
            </a:endParaRPr>
          </a:p>
        </p:txBody>
      </p:sp>
      <p:sp>
        <p:nvSpPr>
          <p:cNvPr id="6" name="Rectangle 5"/>
          <p:cNvSpPr/>
          <p:nvPr/>
        </p:nvSpPr>
        <p:spPr bwMode="auto">
          <a:xfrm>
            <a:off x="9296400" y="6858000"/>
            <a:ext cx="304800" cy="2286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47" charset="0"/>
              <a:ea typeface="ＭＳ Ｐゴシック" pitchFamily="47" charset="-128"/>
              <a:cs typeface="ＭＳ Ｐゴシック" pitchFamily="47" charset="-128"/>
            </a:endParaRPr>
          </a:p>
        </p:txBody>
      </p:sp>
    </p:spTree>
    <p:extLst>
      <p:ext uri="{BB962C8B-B14F-4D97-AF65-F5344CB8AC3E}">
        <p14:creationId xmlns:p14="http://schemas.microsoft.com/office/powerpoint/2010/main" val="375340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Seamlessly Integrated</a:t>
            </a:r>
            <a:endParaRPr lang="en-US" dirty="0"/>
          </a:p>
        </p:txBody>
      </p:sp>
      <p:sp>
        <p:nvSpPr>
          <p:cNvPr id="3" name="Content Placeholder 2"/>
          <p:cNvSpPr>
            <a:spLocks noGrp="1"/>
          </p:cNvSpPr>
          <p:nvPr>
            <p:ph idx="1"/>
          </p:nvPr>
        </p:nvSpPr>
        <p:spPr>
          <a:xfrm>
            <a:off x="1016001" y="2057401"/>
            <a:ext cx="7172476" cy="1287320"/>
          </a:xfrm>
        </p:spPr>
        <p:txBody>
          <a:bodyPr/>
          <a:lstStyle/>
          <a:p>
            <a:pPr algn="ctr"/>
            <a:r>
              <a:rPr lang="en-US" dirty="0" smtClean="0"/>
              <a:t>Embedding in a full programming language allows composition using functions.</a:t>
            </a:r>
            <a:endParaRPr lang="en-US" dirty="0"/>
          </a:p>
        </p:txBody>
      </p:sp>
      <p:sp>
        <p:nvSpPr>
          <p:cNvPr id="5" name="Slide Number Placeholder 4"/>
          <p:cNvSpPr>
            <a:spLocks noGrp="1"/>
          </p:cNvSpPr>
          <p:nvPr>
            <p:ph type="sldNum" sz="quarter" idx="4294967295"/>
          </p:nvPr>
        </p:nvSpPr>
        <p:spPr>
          <a:xfrm>
            <a:off x="8460619" y="5538150"/>
            <a:ext cx="558806" cy="273844"/>
          </a:xfrm>
          <a:prstGeom prst="rect">
            <a:avLst/>
          </a:prstGeom>
        </p:spPr>
        <p:txBody>
          <a:bodyPr/>
          <a:lstStyle/>
          <a:p>
            <a:fld id="{40D15546-3768-674C-81B9-C40A1A080E88}" type="slidenum">
              <a:rPr lang="en-US" smtClean="0"/>
              <a:pPr/>
              <a:t>20</a:t>
            </a:fld>
            <a:endParaRPr lang="en-US" dirty="0"/>
          </a:p>
        </p:txBody>
      </p:sp>
      <p:sp>
        <p:nvSpPr>
          <p:cNvPr id="6" name="Rectangle 5"/>
          <p:cNvSpPr/>
          <p:nvPr/>
        </p:nvSpPr>
        <p:spPr>
          <a:xfrm>
            <a:off x="543006" y="3366621"/>
            <a:ext cx="6418627" cy="2031325"/>
          </a:xfrm>
          <a:prstGeom prst="rect">
            <a:avLst/>
          </a:prstGeom>
        </p:spPr>
        <p:txBody>
          <a:bodyPr wrap="square">
            <a:spAutoFit/>
          </a:bodyPr>
          <a:lstStyle/>
          <a:p>
            <a:r>
              <a:rPr lang="en-US" dirty="0" err="1">
                <a:solidFill>
                  <a:schemeClr val="bg1"/>
                </a:solidFill>
                <a:latin typeface="Consolas"/>
              </a:rPr>
              <a:t>zipToCity</a:t>
            </a:r>
            <a:r>
              <a:rPr lang="en-US" dirty="0">
                <a:solidFill>
                  <a:schemeClr val="bg1"/>
                </a:solidFill>
                <a:latin typeface="Consolas"/>
              </a:rPr>
              <a:t> = </a:t>
            </a:r>
            <a:r>
              <a:rPr lang="en-US" dirty="0" err="1">
                <a:solidFill>
                  <a:schemeClr val="bg1"/>
                </a:solidFill>
                <a:latin typeface="Consolas"/>
              </a:rPr>
              <a:t>udf</a:t>
            </a:r>
            <a:r>
              <a:rPr lang="en-US" dirty="0">
                <a:solidFill>
                  <a:schemeClr val="bg1"/>
                </a:solidFill>
                <a:latin typeface="Consolas"/>
              </a:rPr>
              <a:t>(</a:t>
            </a:r>
            <a:r>
              <a:rPr lang="en-US" dirty="0">
                <a:solidFill>
                  <a:schemeClr val="bg1"/>
                </a:solidFill>
                <a:latin typeface="Consolas"/>
              </a:rPr>
              <a:t>lambda</a:t>
            </a:r>
            <a:r>
              <a:rPr lang="en-US" dirty="0">
                <a:solidFill>
                  <a:schemeClr val="bg1"/>
                </a:solidFill>
                <a:latin typeface="Consolas"/>
              </a:rPr>
              <a:t> city: </a:t>
            </a:r>
            <a:r>
              <a:rPr lang="en-US" dirty="0">
                <a:solidFill>
                  <a:schemeClr val="bg1"/>
                </a:solidFill>
                <a:latin typeface="Consolas"/>
              </a:rPr>
              <a:t>&lt;custom logic here&gt;</a:t>
            </a:r>
            <a:r>
              <a:rPr lang="en-US" dirty="0">
                <a:solidFill>
                  <a:schemeClr val="bg1"/>
                </a:solidFill>
                <a:latin typeface="Consolas"/>
              </a:rPr>
              <a:t>)</a:t>
            </a:r>
          </a:p>
          <a:p>
            <a:endParaRPr lang="en-US" dirty="0">
              <a:solidFill>
                <a:schemeClr val="bg1"/>
              </a:solidFill>
              <a:latin typeface="Consolas"/>
            </a:endParaRPr>
          </a:p>
          <a:p>
            <a:r>
              <a:rPr lang="en-US" dirty="0" err="1">
                <a:solidFill>
                  <a:schemeClr val="bg1"/>
                </a:solidFill>
                <a:latin typeface="Consolas"/>
              </a:rPr>
              <a:t>def</a:t>
            </a:r>
            <a:r>
              <a:rPr lang="en-US" dirty="0">
                <a:solidFill>
                  <a:schemeClr val="bg1"/>
                </a:solidFill>
                <a:latin typeface="Consolas"/>
              </a:rPr>
              <a:t> </a:t>
            </a:r>
            <a:r>
              <a:rPr lang="en-US" dirty="0" err="1">
                <a:solidFill>
                  <a:schemeClr val="bg1"/>
                </a:solidFill>
                <a:latin typeface="Consolas"/>
              </a:rPr>
              <a:t>add_demographics</a:t>
            </a:r>
            <a:r>
              <a:rPr lang="en-US" dirty="0">
                <a:solidFill>
                  <a:schemeClr val="bg1"/>
                </a:solidFill>
                <a:latin typeface="Consolas"/>
              </a:rPr>
              <a:t>(events):</a:t>
            </a:r>
          </a:p>
          <a:p>
            <a:r>
              <a:rPr lang="en-US" dirty="0">
                <a:solidFill>
                  <a:schemeClr val="bg1"/>
                </a:solidFill>
                <a:latin typeface="Consolas"/>
              </a:rPr>
              <a:t>   </a:t>
            </a:r>
            <a:r>
              <a:rPr lang="en-US" dirty="0">
                <a:solidFill>
                  <a:schemeClr val="bg1"/>
                </a:solidFill>
                <a:latin typeface="Consolas"/>
              </a:rPr>
              <a:t>u = </a:t>
            </a:r>
            <a:r>
              <a:rPr lang="en-US" dirty="0" err="1">
                <a:solidFill>
                  <a:schemeClr val="bg1"/>
                </a:solidFill>
                <a:latin typeface="Consolas"/>
              </a:rPr>
              <a:t>sqlCtx.table</a:t>
            </a:r>
            <a:r>
              <a:rPr lang="en-US" dirty="0">
                <a:solidFill>
                  <a:schemeClr val="bg1"/>
                </a:solidFill>
                <a:latin typeface="Consolas"/>
              </a:rPr>
              <a:t>("</a:t>
            </a:r>
            <a:r>
              <a:rPr lang="en-US" dirty="0">
                <a:solidFill>
                  <a:schemeClr val="bg1"/>
                </a:solidFill>
                <a:latin typeface="Consolas"/>
              </a:rPr>
              <a:t>users")</a:t>
            </a:r>
          </a:p>
          <a:p>
            <a:r>
              <a:rPr lang="en-US" dirty="0">
                <a:solidFill>
                  <a:schemeClr val="bg1"/>
                </a:solidFill>
                <a:latin typeface="Consolas"/>
              </a:rPr>
              <a:t>   events \</a:t>
            </a:r>
          </a:p>
          <a:p>
            <a:r>
              <a:rPr lang="en-US" dirty="0">
                <a:solidFill>
                  <a:schemeClr val="bg1"/>
                </a:solidFill>
                <a:latin typeface="Consolas"/>
              </a:rPr>
              <a:t>     .join</a:t>
            </a:r>
            <a:r>
              <a:rPr lang="en-US" dirty="0">
                <a:solidFill>
                  <a:schemeClr val="bg1"/>
                </a:solidFill>
                <a:latin typeface="Consolas"/>
              </a:rPr>
              <a:t>(u, </a:t>
            </a:r>
            <a:r>
              <a:rPr lang="en-US" dirty="0" err="1">
                <a:solidFill>
                  <a:schemeClr val="bg1"/>
                </a:solidFill>
                <a:latin typeface="Consolas"/>
              </a:rPr>
              <a:t>events.user_id</a:t>
            </a:r>
            <a:r>
              <a:rPr lang="en-US" dirty="0">
                <a:solidFill>
                  <a:schemeClr val="bg1"/>
                </a:solidFill>
                <a:latin typeface="Consolas"/>
              </a:rPr>
              <a:t> </a:t>
            </a:r>
            <a:r>
              <a:rPr lang="en-US" dirty="0">
                <a:solidFill>
                  <a:schemeClr val="bg1"/>
                </a:solidFill>
                <a:latin typeface="Consolas"/>
              </a:rPr>
              <a:t>== </a:t>
            </a:r>
            <a:r>
              <a:rPr lang="en-US" dirty="0" err="1">
                <a:solidFill>
                  <a:schemeClr val="bg1"/>
                </a:solidFill>
                <a:latin typeface="Consolas"/>
              </a:rPr>
              <a:t>u.user_id</a:t>
            </a:r>
            <a:r>
              <a:rPr lang="en-US" dirty="0">
                <a:solidFill>
                  <a:schemeClr val="bg1"/>
                </a:solidFill>
                <a:latin typeface="Consolas"/>
              </a:rPr>
              <a:t>) \     </a:t>
            </a:r>
          </a:p>
          <a:p>
            <a:r>
              <a:rPr lang="en-US" dirty="0">
                <a:solidFill>
                  <a:schemeClr val="bg1"/>
                </a:solidFill>
                <a:latin typeface="Consolas"/>
              </a:rPr>
              <a:t> </a:t>
            </a:r>
            <a:r>
              <a:rPr lang="en-US" dirty="0">
                <a:solidFill>
                  <a:schemeClr val="bg1"/>
                </a:solidFill>
                <a:latin typeface="Consolas"/>
              </a:rPr>
              <a:t>    .</a:t>
            </a:r>
            <a:r>
              <a:rPr lang="en-US" dirty="0" err="1">
                <a:solidFill>
                  <a:schemeClr val="bg1"/>
                </a:solidFill>
                <a:latin typeface="Consolas"/>
              </a:rPr>
              <a:t>withColumn</a:t>
            </a:r>
            <a:r>
              <a:rPr lang="en-US" dirty="0">
                <a:solidFill>
                  <a:schemeClr val="bg1"/>
                </a:solidFill>
                <a:latin typeface="Consolas"/>
              </a:rPr>
              <a:t>(</a:t>
            </a:r>
            <a:r>
              <a:rPr lang="en-US" dirty="0">
                <a:solidFill>
                  <a:schemeClr val="bg1"/>
                </a:solidFill>
                <a:latin typeface="Consolas"/>
              </a:rPr>
              <a:t>"city"</a:t>
            </a:r>
            <a:r>
              <a:rPr lang="en-US" dirty="0">
                <a:solidFill>
                  <a:schemeClr val="bg1"/>
                </a:solidFill>
                <a:latin typeface="Consolas"/>
              </a:rPr>
              <a:t>, </a:t>
            </a:r>
            <a:r>
              <a:rPr lang="en-US" dirty="0" err="1">
                <a:solidFill>
                  <a:schemeClr val="bg1"/>
                </a:solidFill>
                <a:latin typeface="Consolas"/>
              </a:rPr>
              <a:t>zipToCity</a:t>
            </a:r>
            <a:r>
              <a:rPr lang="en-US" dirty="0">
                <a:solidFill>
                  <a:schemeClr val="bg1"/>
                </a:solidFill>
                <a:latin typeface="Consolas"/>
              </a:rPr>
              <a:t>(</a:t>
            </a:r>
            <a:r>
              <a:rPr lang="en-US" dirty="0" err="1">
                <a:solidFill>
                  <a:schemeClr val="bg1"/>
                </a:solidFill>
                <a:latin typeface="Consolas"/>
              </a:rPr>
              <a:t>df.zip</a:t>
            </a:r>
            <a:r>
              <a:rPr lang="en-US" dirty="0">
                <a:solidFill>
                  <a:schemeClr val="bg1"/>
                </a:solidFill>
                <a:latin typeface="Consolas"/>
              </a:rPr>
              <a:t>))</a:t>
            </a:r>
            <a:endParaRPr lang="en-US" dirty="0">
              <a:solidFill>
                <a:schemeClr val="bg1"/>
              </a:solidFill>
              <a:latin typeface="Consolas"/>
            </a:endParaRPr>
          </a:p>
        </p:txBody>
      </p:sp>
      <p:sp>
        <p:nvSpPr>
          <p:cNvPr id="10" name="TextBox 9"/>
          <p:cNvSpPr txBox="1"/>
          <p:nvPr/>
        </p:nvSpPr>
        <p:spPr>
          <a:xfrm>
            <a:off x="7174993" y="4059191"/>
            <a:ext cx="1775059" cy="1200329"/>
          </a:xfrm>
          <a:prstGeom prst="rect">
            <a:avLst/>
          </a:prstGeom>
          <a:noFill/>
        </p:spPr>
        <p:txBody>
          <a:bodyPr wrap="square" rtlCol="0">
            <a:spAutoFit/>
          </a:bodyPr>
          <a:lstStyle/>
          <a:p>
            <a:pPr algn="ctr"/>
            <a:r>
              <a:rPr lang="en-US" sz="2400" dirty="0">
                <a:solidFill>
                  <a:schemeClr val="accent1"/>
                </a:solidFill>
                <a:latin typeface="Source Sans Pro"/>
                <a:cs typeface="Source Sans Pro"/>
              </a:rPr>
              <a:t>Takes and returns a </a:t>
            </a:r>
            <a:r>
              <a:rPr lang="en-US" sz="2400" dirty="0" err="1">
                <a:solidFill>
                  <a:schemeClr val="accent1"/>
                </a:solidFill>
                <a:latin typeface="Source Sans Pro"/>
                <a:cs typeface="Source Sans Pro"/>
              </a:rPr>
              <a:t>DataFrame</a:t>
            </a:r>
            <a:endParaRPr lang="en-US" sz="2400" dirty="0">
              <a:solidFill>
                <a:schemeClr val="accent1"/>
              </a:solidFill>
              <a:latin typeface="Source Sans Pro"/>
              <a:cs typeface="Source Sans Pro"/>
            </a:endParaRPr>
          </a:p>
        </p:txBody>
      </p:sp>
      <p:sp>
        <p:nvSpPr>
          <p:cNvPr id="11" name="Right Brace 10"/>
          <p:cNvSpPr/>
          <p:nvPr/>
        </p:nvSpPr>
        <p:spPr>
          <a:xfrm>
            <a:off x="6834678" y="3920767"/>
            <a:ext cx="384898" cy="1477179"/>
          </a:xfrm>
          <a:prstGeom prst="rightBrace">
            <a:avLst>
              <a:gd name="adj1" fmla="val 45748"/>
              <a:gd name="adj2" fmla="val 50000"/>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367417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Design of </a:t>
            </a:r>
            <a:r>
              <a:rPr lang="en-US" sz="2400" dirty="0" err="1"/>
              <a:t>Hadoop</a:t>
            </a:r>
            <a:r>
              <a:rPr lang="en-US" sz="2400" dirty="0"/>
              <a:t> Distributed File System (HDFS)</a:t>
            </a:r>
          </a:p>
        </p:txBody>
      </p:sp>
      <p:sp>
        <p:nvSpPr>
          <p:cNvPr id="3" name="Content Placeholder 2"/>
          <p:cNvSpPr>
            <a:spLocks noGrp="1"/>
          </p:cNvSpPr>
          <p:nvPr>
            <p:ph idx="1"/>
          </p:nvPr>
        </p:nvSpPr>
        <p:spPr/>
        <p:txBody>
          <a:bodyPr/>
          <a:lstStyle/>
          <a:p>
            <a:r>
              <a:rPr lang="en-US" sz="2100" dirty="0"/>
              <a:t>Master-Slave design</a:t>
            </a:r>
          </a:p>
          <a:p>
            <a:r>
              <a:rPr lang="en-US" sz="2100" dirty="0"/>
              <a:t>Master Node</a:t>
            </a:r>
          </a:p>
          <a:p>
            <a:pPr lvl="1"/>
            <a:r>
              <a:rPr lang="en-US" dirty="0" smtClean="0"/>
              <a:t>Single NameNode for managing metadata</a:t>
            </a:r>
          </a:p>
          <a:p>
            <a:r>
              <a:rPr lang="en-US" sz="2100" dirty="0"/>
              <a:t>Slave Nodes</a:t>
            </a:r>
          </a:p>
          <a:p>
            <a:pPr lvl="1"/>
            <a:r>
              <a:rPr lang="en-US" dirty="0" smtClean="0"/>
              <a:t>Multiple </a:t>
            </a:r>
            <a:r>
              <a:rPr lang="en-US" dirty="0" err="1" smtClean="0"/>
              <a:t>DataNodes</a:t>
            </a:r>
            <a:r>
              <a:rPr lang="en-US" dirty="0" smtClean="0"/>
              <a:t> for storing data</a:t>
            </a:r>
          </a:p>
          <a:p>
            <a:r>
              <a:rPr lang="en-US" sz="2100" dirty="0"/>
              <a:t>Other</a:t>
            </a:r>
          </a:p>
          <a:p>
            <a:pPr lvl="1"/>
            <a:r>
              <a:rPr lang="en-US" dirty="0" smtClean="0"/>
              <a:t>Secondary NameNode as a backup</a:t>
            </a:r>
          </a:p>
        </p:txBody>
      </p:sp>
    </p:spTree>
    <p:extLst>
      <p:ext uri="{BB962C8B-B14F-4D97-AF65-F5344CB8AC3E}">
        <p14:creationId xmlns:p14="http://schemas.microsoft.com/office/powerpoint/2010/main" val="1287391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2606" y="1751102"/>
            <a:ext cx="1579418" cy="2549939"/>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7464" y="934154"/>
            <a:ext cx="8205304" cy="545192"/>
          </a:xfrm>
        </p:spPr>
        <p:txBody>
          <a:bodyPr>
            <a:normAutofit fontScale="90000"/>
          </a:bodyPr>
          <a:lstStyle/>
          <a:p>
            <a:r>
              <a:rPr lang="en-US" dirty="0" smtClean="0"/>
              <a:t>Future Research … Real-time Analytics</a:t>
            </a:r>
            <a:endParaRPr lang="en-US" dirty="0"/>
          </a:p>
        </p:txBody>
      </p:sp>
      <p:sp>
        <p:nvSpPr>
          <p:cNvPr id="3" name="Rectangle 2"/>
          <p:cNvSpPr/>
          <p:nvPr/>
        </p:nvSpPr>
        <p:spPr>
          <a:xfrm>
            <a:off x="333110" y="2683170"/>
            <a:ext cx="1221847"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Producer</a:t>
            </a:r>
            <a:endParaRPr lang="en-US" sz="1400" dirty="0"/>
          </a:p>
        </p:txBody>
      </p:sp>
      <p:sp>
        <p:nvSpPr>
          <p:cNvPr id="6" name="Rectangle 5"/>
          <p:cNvSpPr/>
          <p:nvPr/>
        </p:nvSpPr>
        <p:spPr>
          <a:xfrm>
            <a:off x="4217301" y="1838017"/>
            <a:ext cx="1330033" cy="54864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KCL</a:t>
            </a:r>
            <a:endParaRPr lang="en-US" sz="1400" dirty="0">
              <a:solidFill>
                <a:schemeClr val="bg1"/>
              </a:solidFill>
            </a:endParaRPr>
          </a:p>
        </p:txBody>
      </p:sp>
      <p:sp>
        <p:nvSpPr>
          <p:cNvPr id="7" name="Rectangle 6"/>
          <p:cNvSpPr/>
          <p:nvPr/>
        </p:nvSpPr>
        <p:spPr>
          <a:xfrm>
            <a:off x="4217300" y="2439314"/>
            <a:ext cx="1330034" cy="548640"/>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AWS Lambda</a:t>
            </a:r>
            <a:endParaRPr lang="en-US" sz="1400" dirty="0"/>
          </a:p>
        </p:txBody>
      </p:sp>
      <p:sp>
        <p:nvSpPr>
          <p:cNvPr id="8" name="Rectangle 7"/>
          <p:cNvSpPr/>
          <p:nvPr/>
        </p:nvSpPr>
        <p:spPr>
          <a:xfrm>
            <a:off x="4217301" y="3042383"/>
            <a:ext cx="1330033" cy="548640"/>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Spark</a:t>
            </a:r>
          </a:p>
          <a:p>
            <a:pPr algn="ctr"/>
            <a:r>
              <a:rPr lang="en-US" sz="1400" dirty="0">
                <a:solidFill>
                  <a:schemeClr val="bg1"/>
                </a:solidFill>
              </a:rPr>
              <a:t>Streaming</a:t>
            </a:r>
            <a:endParaRPr lang="en-US" sz="1400" dirty="0">
              <a:solidFill>
                <a:schemeClr val="bg1"/>
              </a:solidFill>
            </a:endParaRPr>
          </a:p>
        </p:txBody>
      </p:sp>
      <p:sp>
        <p:nvSpPr>
          <p:cNvPr id="10" name="Rectangle 9"/>
          <p:cNvSpPr/>
          <p:nvPr/>
        </p:nvSpPr>
        <p:spPr>
          <a:xfrm>
            <a:off x="4217300" y="3645452"/>
            <a:ext cx="1330033" cy="548640"/>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Apache </a:t>
            </a:r>
          </a:p>
          <a:p>
            <a:pPr algn="ctr"/>
            <a:r>
              <a:rPr lang="en-US" sz="1400" dirty="0"/>
              <a:t>Storm</a:t>
            </a:r>
            <a:endParaRPr lang="en-US" sz="1400" dirty="0"/>
          </a:p>
        </p:txBody>
      </p:sp>
      <p:sp>
        <p:nvSpPr>
          <p:cNvPr id="12" name="Rectangle 11"/>
          <p:cNvSpPr/>
          <p:nvPr/>
        </p:nvSpPr>
        <p:spPr>
          <a:xfrm>
            <a:off x="6642540" y="1661605"/>
            <a:ext cx="1375545" cy="47234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 </a:t>
            </a:r>
          </a:p>
          <a:p>
            <a:pPr algn="ctr"/>
            <a:r>
              <a:rPr lang="en-US" sz="1400" dirty="0"/>
              <a:t>SNS</a:t>
            </a:r>
            <a:endParaRPr lang="en-US" sz="1400" dirty="0"/>
          </a:p>
        </p:txBody>
      </p:sp>
      <p:cxnSp>
        <p:nvCxnSpPr>
          <p:cNvPr id="14" name="Straight Arrow Connector 13"/>
          <p:cNvCxnSpPr>
            <a:stCxn id="12" idx="3"/>
          </p:cNvCxnSpPr>
          <p:nvPr/>
        </p:nvCxnSpPr>
        <p:spPr>
          <a:xfrm>
            <a:off x="8018084" y="1897778"/>
            <a:ext cx="6480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3"/>
            <a:endCxn id="42" idx="1"/>
          </p:cNvCxnSpPr>
          <p:nvPr/>
        </p:nvCxnSpPr>
        <p:spPr>
          <a:xfrm>
            <a:off x="1554957" y="3026070"/>
            <a:ext cx="6906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42" idx="3"/>
            <a:endCxn id="19" idx="1"/>
          </p:cNvCxnSpPr>
          <p:nvPr/>
        </p:nvCxnSpPr>
        <p:spPr>
          <a:xfrm>
            <a:off x="3659892" y="3026071"/>
            <a:ext cx="4327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3"/>
          </p:cNvCxnSpPr>
          <p:nvPr/>
        </p:nvCxnSpPr>
        <p:spPr>
          <a:xfrm>
            <a:off x="5672025" y="3026071"/>
            <a:ext cx="9230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203444" y="5127468"/>
            <a:ext cx="1357743" cy="685800"/>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Amazon</a:t>
            </a:r>
          </a:p>
          <a:p>
            <a:pPr algn="ctr"/>
            <a:r>
              <a:rPr lang="en-US" sz="1400" dirty="0"/>
              <a:t>ML</a:t>
            </a:r>
            <a:endParaRPr lang="en-US" sz="1400" dirty="0"/>
          </a:p>
        </p:txBody>
      </p:sp>
      <p:cxnSp>
        <p:nvCxnSpPr>
          <p:cNvPr id="29" name="Straight Arrow Connector 28"/>
          <p:cNvCxnSpPr>
            <a:stCxn id="19" idx="2"/>
            <a:endCxn id="27" idx="0"/>
          </p:cNvCxnSpPr>
          <p:nvPr/>
        </p:nvCxnSpPr>
        <p:spPr>
          <a:xfrm>
            <a:off x="4882315" y="4301040"/>
            <a:ext cx="0" cy="8264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092057" y="1980814"/>
            <a:ext cx="939681" cy="276999"/>
          </a:xfrm>
          <a:prstGeom prst="rect">
            <a:avLst/>
          </a:prstGeom>
          <a:noFill/>
        </p:spPr>
        <p:txBody>
          <a:bodyPr wrap="none" rtlCol="0">
            <a:spAutoFit/>
          </a:bodyPr>
          <a:lstStyle/>
          <a:p>
            <a:r>
              <a:rPr lang="en-US" sz="1200" dirty="0">
                <a:solidFill>
                  <a:schemeClr val="accent1"/>
                </a:solidFill>
              </a:rPr>
              <a:t>Notifications</a:t>
            </a:r>
            <a:endParaRPr lang="en-US" sz="1200" dirty="0">
              <a:solidFill>
                <a:schemeClr val="accent1"/>
              </a:solidFill>
            </a:endParaRPr>
          </a:p>
        </p:txBody>
      </p:sp>
      <p:grpSp>
        <p:nvGrpSpPr>
          <p:cNvPr id="37" name="Group 36"/>
          <p:cNvGrpSpPr/>
          <p:nvPr/>
        </p:nvGrpSpPr>
        <p:grpSpPr>
          <a:xfrm>
            <a:off x="8382769" y="3308073"/>
            <a:ext cx="711457" cy="932224"/>
            <a:chOff x="8181084" y="1927692"/>
            <a:chExt cx="711457" cy="932224"/>
          </a:xfrm>
        </p:grpSpPr>
        <p:pic>
          <p:nvPicPr>
            <p:cNvPr id="38" name="Picture 37" descr="Client.png"/>
            <p:cNvPicPr>
              <a:picLocks noChangeAspect="1"/>
            </p:cNvPicPr>
            <p:nvPr/>
          </p:nvPicPr>
          <p:blipFill rotWithShape="1">
            <a:blip r:embed="rId3" cstate="print">
              <a:extLst>
                <a:ext uri="{28A0092B-C50C-407E-A947-70E740481C1C}">
                  <a14:useLocalDpi xmlns:a14="http://schemas.microsoft.com/office/drawing/2010/main" val="0"/>
                </a:ext>
              </a:extLst>
            </a:blip>
            <a:srcRect l="12003" r="11679"/>
            <a:stretch/>
          </p:blipFill>
          <p:spPr>
            <a:xfrm>
              <a:off x="8181084" y="1927692"/>
              <a:ext cx="711457" cy="932224"/>
            </a:xfrm>
            <a:prstGeom prst="rect">
              <a:avLst/>
            </a:prstGeom>
          </p:spPr>
        </p:pic>
        <p:pic>
          <p:nvPicPr>
            <p:cNvPr id="39" name="Picture 3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8273301" y="2157558"/>
              <a:ext cx="539305" cy="274019"/>
            </a:xfrm>
            <a:prstGeom prst="rect">
              <a:avLst/>
            </a:prstGeom>
          </p:spPr>
        </p:pic>
      </p:grpSp>
      <p:sp>
        <p:nvSpPr>
          <p:cNvPr id="33" name="Rectangle 32"/>
          <p:cNvSpPr/>
          <p:nvPr/>
        </p:nvSpPr>
        <p:spPr>
          <a:xfrm>
            <a:off x="6712703" y="2521020"/>
            <a:ext cx="1246717" cy="640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a:t>
            </a:r>
          </a:p>
          <a:p>
            <a:pPr algn="ctr"/>
            <a:r>
              <a:rPr lang="en-US" sz="1400" dirty="0" err="1"/>
              <a:t>ElastiCache</a:t>
            </a:r>
            <a:r>
              <a:rPr lang="en-US" sz="1400" dirty="0"/>
              <a:t> (</a:t>
            </a:r>
            <a:r>
              <a:rPr lang="en-US" sz="1400" dirty="0" err="1"/>
              <a:t>Redis</a:t>
            </a:r>
            <a:r>
              <a:rPr lang="en-US" sz="1400" dirty="0"/>
              <a:t>)</a:t>
            </a:r>
          </a:p>
        </p:txBody>
      </p:sp>
      <p:sp>
        <p:nvSpPr>
          <p:cNvPr id="34" name="Rectangle 33"/>
          <p:cNvSpPr/>
          <p:nvPr/>
        </p:nvSpPr>
        <p:spPr>
          <a:xfrm>
            <a:off x="6712703" y="3225494"/>
            <a:ext cx="1246717" cy="48676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a:t>
            </a:r>
          </a:p>
          <a:p>
            <a:pPr algn="ctr"/>
            <a:r>
              <a:rPr lang="en-US" sz="1400" dirty="0"/>
              <a:t>DynamoDB</a:t>
            </a:r>
          </a:p>
        </p:txBody>
      </p:sp>
      <p:sp>
        <p:nvSpPr>
          <p:cNvPr id="35" name="Rectangle 34"/>
          <p:cNvSpPr/>
          <p:nvPr/>
        </p:nvSpPr>
        <p:spPr>
          <a:xfrm>
            <a:off x="6712703" y="3755141"/>
            <a:ext cx="1246717" cy="48676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a:t>
            </a:r>
          </a:p>
          <a:p>
            <a:pPr algn="ctr"/>
            <a:r>
              <a:rPr lang="en-US" sz="1400" dirty="0"/>
              <a:t>RDS</a:t>
            </a:r>
          </a:p>
        </p:txBody>
      </p:sp>
      <p:sp>
        <p:nvSpPr>
          <p:cNvPr id="36" name="Rectangle 35"/>
          <p:cNvSpPr/>
          <p:nvPr/>
        </p:nvSpPr>
        <p:spPr>
          <a:xfrm>
            <a:off x="6712703" y="4301040"/>
            <a:ext cx="1246717" cy="4972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a:t>
            </a:r>
          </a:p>
          <a:p>
            <a:pPr algn="ctr"/>
            <a:r>
              <a:rPr lang="en-US" sz="1400" dirty="0"/>
              <a:t>ES</a:t>
            </a:r>
          </a:p>
        </p:txBody>
      </p:sp>
      <p:sp>
        <p:nvSpPr>
          <p:cNvPr id="44" name="Rectangle 43"/>
          <p:cNvSpPr/>
          <p:nvPr/>
        </p:nvSpPr>
        <p:spPr>
          <a:xfrm>
            <a:off x="6595120" y="2396012"/>
            <a:ext cx="1479275" cy="2534475"/>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Arrow Connector 50"/>
          <p:cNvCxnSpPr>
            <a:stCxn id="44" idx="3"/>
          </p:cNvCxnSpPr>
          <p:nvPr/>
        </p:nvCxnSpPr>
        <p:spPr>
          <a:xfrm>
            <a:off x="8074394" y="3663249"/>
            <a:ext cx="267716" cy="3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12" idx="1"/>
          </p:cNvCxnSpPr>
          <p:nvPr/>
        </p:nvCxnSpPr>
        <p:spPr>
          <a:xfrm>
            <a:off x="5672025" y="1893324"/>
            <a:ext cx="970515" cy="4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55911" y="1900617"/>
            <a:ext cx="500458" cy="276999"/>
          </a:xfrm>
          <a:prstGeom prst="rect">
            <a:avLst/>
          </a:prstGeom>
          <a:noFill/>
        </p:spPr>
        <p:txBody>
          <a:bodyPr wrap="none" rtlCol="0">
            <a:spAutoFit/>
          </a:bodyPr>
          <a:lstStyle/>
          <a:p>
            <a:r>
              <a:rPr lang="en-US" sz="1200" dirty="0">
                <a:solidFill>
                  <a:schemeClr val="accent1"/>
                </a:solidFill>
              </a:rPr>
              <a:t>Alert</a:t>
            </a:r>
            <a:endParaRPr lang="en-US" sz="1200" dirty="0">
              <a:solidFill>
                <a:schemeClr val="accent1"/>
              </a:solidFill>
            </a:endParaRPr>
          </a:p>
        </p:txBody>
      </p:sp>
      <p:sp>
        <p:nvSpPr>
          <p:cNvPr id="66" name="TextBox 65"/>
          <p:cNvSpPr txBox="1"/>
          <p:nvPr/>
        </p:nvSpPr>
        <p:spPr>
          <a:xfrm>
            <a:off x="5656444" y="3071606"/>
            <a:ext cx="886781" cy="307777"/>
          </a:xfrm>
          <a:prstGeom prst="rect">
            <a:avLst/>
          </a:prstGeom>
          <a:noFill/>
        </p:spPr>
        <p:txBody>
          <a:bodyPr wrap="none" rtlCol="0">
            <a:spAutoFit/>
          </a:bodyPr>
          <a:lstStyle/>
          <a:p>
            <a:r>
              <a:rPr lang="en-US" sz="1400" dirty="0">
                <a:solidFill>
                  <a:schemeClr val="accent1"/>
                </a:solidFill>
              </a:rPr>
              <a:t>App state</a:t>
            </a:r>
          </a:p>
        </p:txBody>
      </p:sp>
      <p:sp>
        <p:nvSpPr>
          <p:cNvPr id="67" name="TextBox 66"/>
          <p:cNvSpPr txBox="1"/>
          <p:nvPr/>
        </p:nvSpPr>
        <p:spPr>
          <a:xfrm>
            <a:off x="4077703" y="4610962"/>
            <a:ext cx="1673728" cy="307777"/>
          </a:xfrm>
          <a:prstGeom prst="rect">
            <a:avLst/>
          </a:prstGeom>
          <a:noFill/>
        </p:spPr>
        <p:txBody>
          <a:bodyPr wrap="none" rtlCol="0">
            <a:spAutoFit/>
          </a:bodyPr>
          <a:lstStyle/>
          <a:p>
            <a:r>
              <a:rPr lang="en-US" sz="1400" b="1" u="sng" dirty="0">
                <a:solidFill>
                  <a:schemeClr val="accent1"/>
                </a:solidFill>
              </a:rPr>
              <a:t>Real-time Prediction</a:t>
            </a:r>
            <a:endParaRPr lang="en-US" sz="1400" b="1" u="sng" dirty="0">
              <a:solidFill>
                <a:schemeClr val="accent1"/>
              </a:solidFill>
            </a:endParaRPr>
          </a:p>
        </p:txBody>
      </p:sp>
      <p:sp>
        <p:nvSpPr>
          <p:cNvPr id="69" name="TextBox 68"/>
          <p:cNvSpPr txBox="1"/>
          <p:nvPr/>
        </p:nvSpPr>
        <p:spPr>
          <a:xfrm>
            <a:off x="8501091" y="4105353"/>
            <a:ext cx="413896" cy="307777"/>
          </a:xfrm>
          <a:prstGeom prst="rect">
            <a:avLst/>
          </a:prstGeom>
          <a:noFill/>
        </p:spPr>
        <p:txBody>
          <a:bodyPr wrap="none" rtlCol="0">
            <a:spAutoFit/>
          </a:bodyPr>
          <a:lstStyle/>
          <a:p>
            <a:r>
              <a:rPr lang="en-US" sz="1400" dirty="0">
                <a:solidFill>
                  <a:schemeClr val="bg1"/>
                </a:solidFill>
              </a:rPr>
              <a:t>KPI</a:t>
            </a:r>
            <a:endParaRPr lang="en-US" sz="1400" dirty="0">
              <a:solidFill>
                <a:schemeClr val="bg1"/>
              </a:solidFill>
            </a:endParaRPr>
          </a:p>
        </p:txBody>
      </p:sp>
      <p:grpSp>
        <p:nvGrpSpPr>
          <p:cNvPr id="76" name="Group 75"/>
          <p:cNvGrpSpPr/>
          <p:nvPr/>
        </p:nvGrpSpPr>
        <p:grpSpPr>
          <a:xfrm>
            <a:off x="544857" y="4765541"/>
            <a:ext cx="1700760" cy="369332"/>
            <a:chOff x="584200" y="4407828"/>
            <a:chExt cx="1700760" cy="369332"/>
          </a:xfrm>
        </p:grpSpPr>
        <p:sp>
          <p:nvSpPr>
            <p:cNvPr id="77" name="Rectangle 76"/>
            <p:cNvSpPr/>
            <p:nvPr/>
          </p:nvSpPr>
          <p:spPr>
            <a:xfrm>
              <a:off x="584200" y="4487333"/>
              <a:ext cx="719667" cy="2370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TextBox 77"/>
            <p:cNvSpPr txBox="1"/>
            <p:nvPr/>
          </p:nvSpPr>
          <p:spPr>
            <a:xfrm>
              <a:off x="1428443" y="4407828"/>
              <a:ext cx="856517" cy="369332"/>
            </a:xfrm>
            <a:prstGeom prst="rect">
              <a:avLst/>
            </a:prstGeom>
            <a:noFill/>
          </p:spPr>
          <p:txBody>
            <a:bodyPr wrap="none" rtlCol="0">
              <a:spAutoFit/>
            </a:bodyPr>
            <a:lstStyle/>
            <a:p>
              <a:r>
                <a:rPr lang="en-US" dirty="0">
                  <a:solidFill>
                    <a:schemeClr val="accent1"/>
                  </a:solidFill>
                </a:rPr>
                <a:t>process</a:t>
              </a:r>
              <a:endParaRPr lang="en-US" dirty="0">
                <a:solidFill>
                  <a:schemeClr val="accent1"/>
                </a:solidFill>
              </a:endParaRPr>
            </a:p>
          </p:txBody>
        </p:sp>
      </p:grpSp>
      <p:grpSp>
        <p:nvGrpSpPr>
          <p:cNvPr id="79" name="Group 78"/>
          <p:cNvGrpSpPr/>
          <p:nvPr/>
        </p:nvGrpSpPr>
        <p:grpSpPr>
          <a:xfrm>
            <a:off x="592594" y="5218507"/>
            <a:ext cx="1485825" cy="369332"/>
            <a:chOff x="592593" y="4751401"/>
            <a:chExt cx="1485825" cy="369332"/>
          </a:xfrm>
        </p:grpSpPr>
        <p:sp>
          <p:nvSpPr>
            <p:cNvPr id="80" name="Rectangle 79"/>
            <p:cNvSpPr/>
            <p:nvPr/>
          </p:nvSpPr>
          <p:spPr>
            <a:xfrm>
              <a:off x="592593" y="4826000"/>
              <a:ext cx="719667" cy="2370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TextBox 80"/>
            <p:cNvSpPr txBox="1"/>
            <p:nvPr/>
          </p:nvSpPr>
          <p:spPr>
            <a:xfrm>
              <a:off x="1446514" y="4751401"/>
              <a:ext cx="631904" cy="369332"/>
            </a:xfrm>
            <a:prstGeom prst="rect">
              <a:avLst/>
            </a:prstGeom>
            <a:noFill/>
          </p:spPr>
          <p:txBody>
            <a:bodyPr wrap="none" rtlCol="0">
              <a:spAutoFit/>
            </a:bodyPr>
            <a:lstStyle/>
            <a:p>
              <a:r>
                <a:rPr lang="en-US" dirty="0">
                  <a:solidFill>
                    <a:schemeClr val="accent1"/>
                  </a:solidFill>
                </a:rPr>
                <a:t>s</a:t>
              </a:r>
              <a:r>
                <a:rPr lang="en-US" dirty="0">
                  <a:solidFill>
                    <a:schemeClr val="accent1"/>
                  </a:solidFill>
                </a:rPr>
                <a:t>tore</a:t>
              </a:r>
              <a:endParaRPr lang="en-US" dirty="0">
                <a:solidFill>
                  <a:schemeClr val="accent1"/>
                </a:solidFill>
              </a:endParaRPr>
            </a:p>
          </p:txBody>
        </p:sp>
      </p:grpSp>
      <p:sp>
        <p:nvSpPr>
          <p:cNvPr id="40" name="Rectangle 39"/>
          <p:cNvSpPr/>
          <p:nvPr/>
        </p:nvSpPr>
        <p:spPr>
          <a:xfrm>
            <a:off x="2317988" y="3126158"/>
            <a:ext cx="1221847" cy="6858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DynamoDB</a:t>
            </a:r>
            <a:r>
              <a:rPr lang="en-US" sz="1400" dirty="0"/>
              <a:t> Streams</a:t>
            </a:r>
            <a:endParaRPr lang="en-US" sz="1400" dirty="0"/>
          </a:p>
        </p:txBody>
      </p:sp>
      <p:sp>
        <p:nvSpPr>
          <p:cNvPr id="41" name="Rectangle 40"/>
          <p:cNvSpPr/>
          <p:nvPr/>
        </p:nvSpPr>
        <p:spPr>
          <a:xfrm>
            <a:off x="2326029" y="2186515"/>
            <a:ext cx="1221847" cy="6858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Amazon Kinesis</a:t>
            </a:r>
            <a:endParaRPr lang="en-US" sz="1400" dirty="0"/>
          </a:p>
        </p:txBody>
      </p:sp>
      <p:sp>
        <p:nvSpPr>
          <p:cNvPr id="42" name="Rectangle 41"/>
          <p:cNvSpPr/>
          <p:nvPr/>
        </p:nvSpPr>
        <p:spPr>
          <a:xfrm>
            <a:off x="2245617" y="1883050"/>
            <a:ext cx="1414274" cy="228604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7322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36789" y="1731115"/>
            <a:ext cx="8205304" cy="3943668"/>
          </a:xfrm>
        </p:spPr>
        <p:txBody>
          <a:bodyPr>
            <a:normAutofit lnSpcReduction="10000"/>
          </a:bodyPr>
          <a:lstStyle/>
          <a:p>
            <a:pPr marL="342900" indent="-342900" fontAlgn="ctr"/>
            <a:r>
              <a:rPr lang="en-US" dirty="0" smtClean="0"/>
              <a:t>Build </a:t>
            </a:r>
            <a:r>
              <a:rPr lang="en-US" dirty="0"/>
              <a:t>d</a:t>
            </a:r>
            <a:r>
              <a:rPr lang="en-US" dirty="0" smtClean="0"/>
              <a:t>ecoupled “data bus”</a:t>
            </a:r>
          </a:p>
          <a:p>
            <a:pPr marL="1085850" lvl="1" indent="-342900" fontAlgn="ctr"/>
            <a:r>
              <a:rPr lang="en-US" dirty="0" smtClean="0"/>
              <a:t>Data → Store ↔ </a:t>
            </a:r>
            <a:r>
              <a:rPr lang="en-US" dirty="0"/>
              <a:t>Process </a:t>
            </a:r>
            <a:r>
              <a:rPr lang="en-US" dirty="0" smtClean="0"/>
              <a:t>→ Answers</a:t>
            </a:r>
          </a:p>
          <a:p>
            <a:pPr marL="342900" indent="-342900" fontAlgn="ctr"/>
            <a:r>
              <a:rPr lang="en-US" dirty="0"/>
              <a:t>Use the right tool for the job</a:t>
            </a:r>
          </a:p>
          <a:p>
            <a:pPr marL="1085850" lvl="1" indent="-342900" fontAlgn="ctr"/>
            <a:r>
              <a:rPr lang="en-US" dirty="0"/>
              <a:t>Latency, throughput, access </a:t>
            </a:r>
            <a:r>
              <a:rPr lang="en-US" dirty="0" smtClean="0"/>
              <a:t>patterns</a:t>
            </a:r>
          </a:p>
          <a:p>
            <a:pPr marL="342900" indent="-342900" fontAlgn="ctr"/>
            <a:r>
              <a:rPr lang="en-US" dirty="0" smtClean="0"/>
              <a:t>Use Lambda architecture ideas</a:t>
            </a:r>
          </a:p>
          <a:p>
            <a:pPr marL="1085850" lvl="1" indent="-342900" fontAlgn="ctr"/>
            <a:r>
              <a:rPr lang="en-US" dirty="0" smtClean="0"/>
              <a:t>Immutable (append-only) log, batch/speed/serving layer</a:t>
            </a:r>
          </a:p>
          <a:p>
            <a:pPr marL="342900" indent="-342900" fontAlgn="ctr"/>
            <a:r>
              <a:rPr lang="en-US" dirty="0" smtClean="0"/>
              <a:t>Be </a:t>
            </a:r>
            <a:r>
              <a:rPr lang="en-US" dirty="0"/>
              <a:t>c</a:t>
            </a:r>
            <a:r>
              <a:rPr lang="en-US" dirty="0" smtClean="0"/>
              <a:t>ost conscious </a:t>
            </a:r>
          </a:p>
          <a:p>
            <a:pPr marL="1085850" lvl="1" indent="-342900" fontAlgn="ctr"/>
            <a:r>
              <a:rPr lang="en-US" dirty="0" smtClean="0"/>
              <a:t>Big data </a:t>
            </a:r>
            <a:r>
              <a:rPr lang="" dirty="0"/>
              <a:t>≠</a:t>
            </a:r>
            <a:r>
              <a:rPr lang="en-US" dirty="0"/>
              <a:t> </a:t>
            </a:r>
            <a:r>
              <a:rPr lang="en-US" dirty="0" smtClean="0"/>
              <a:t>big cost</a:t>
            </a:r>
            <a:endParaRPr lang="en-US" dirty="0"/>
          </a:p>
        </p:txBody>
      </p:sp>
    </p:spTree>
    <p:extLst>
      <p:ext uri="{BB962C8B-B14F-4D97-AF65-F5344CB8AC3E}">
        <p14:creationId xmlns:p14="http://schemas.microsoft.com/office/powerpoint/2010/main" val="3232526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xmlns="" id="{10923438-3D53-4662-B1DC-5E91F47527F0}"/>
              </a:ext>
            </a:extLst>
          </p:cNvPr>
          <p:cNvCxnSpPr>
            <a:cxnSpLocks/>
          </p:cNvCxnSpPr>
          <p:nvPr/>
        </p:nvCxnSpPr>
        <p:spPr>
          <a:xfrm>
            <a:off x="881743" y="3371846"/>
            <a:ext cx="68049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C1D4571D-E0F6-4364-93AB-25461EE4B303}"/>
              </a:ext>
            </a:extLst>
          </p:cNvPr>
          <p:cNvSpPr txBox="1"/>
          <p:nvPr/>
        </p:nvSpPr>
        <p:spPr>
          <a:xfrm>
            <a:off x="4728641" y="503299"/>
            <a:ext cx="2132822" cy="400110"/>
          </a:xfrm>
          <a:prstGeom prst="rect">
            <a:avLst/>
          </a:prstGeom>
          <a:noFill/>
        </p:spPr>
        <p:txBody>
          <a:bodyPr wrap="square" rtlCol="0">
            <a:spAutoFit/>
          </a:bodyPr>
          <a:lstStyle/>
          <a:p>
            <a:r>
              <a:rPr lang="en-US" sz="2000" b="1" dirty="0">
                <a:solidFill>
                  <a:schemeClr val="accent1"/>
                </a:solidFill>
              </a:rPr>
              <a:t>Front end (input</a:t>
            </a:r>
            <a:r>
              <a:rPr lang="en-US" sz="1350" dirty="0">
                <a:solidFill>
                  <a:schemeClr val="accent1"/>
                </a:solidFill>
              </a:rPr>
              <a:t>)</a:t>
            </a:r>
          </a:p>
        </p:txBody>
      </p:sp>
      <p:graphicFrame>
        <p:nvGraphicFramePr>
          <p:cNvPr id="8" name="Diagram 7">
            <a:extLst>
              <a:ext uri="{FF2B5EF4-FFF2-40B4-BE49-F238E27FC236}">
                <a16:creationId xmlns:a16="http://schemas.microsoft.com/office/drawing/2014/main" xmlns="" id="{30AA5866-FD5A-4D4B-A510-AC3B7EE4D8A7}"/>
              </a:ext>
            </a:extLst>
          </p:cNvPr>
          <p:cNvGraphicFramePr/>
          <p:nvPr>
            <p:extLst>
              <p:ext uri="{D42A27DB-BD31-4B8C-83A1-F6EECF244321}">
                <p14:modId xmlns:p14="http://schemas.microsoft.com/office/powerpoint/2010/main" val="1709136079"/>
              </p:ext>
            </p:extLst>
          </p:nvPr>
        </p:nvGraphicFramePr>
        <p:xfrm>
          <a:off x="881743" y="990600"/>
          <a:ext cx="7424057"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xmlns="" id="{00CE54F8-C1F4-4BCD-9D6C-FBD5CC9BABDD}"/>
              </a:ext>
            </a:extLst>
          </p:cNvPr>
          <p:cNvSpPr txBox="1"/>
          <p:nvPr/>
        </p:nvSpPr>
        <p:spPr>
          <a:xfrm>
            <a:off x="1524000" y="534077"/>
            <a:ext cx="2132822" cy="369332"/>
          </a:xfrm>
          <a:prstGeom prst="rect">
            <a:avLst/>
          </a:prstGeom>
          <a:noFill/>
        </p:spPr>
        <p:txBody>
          <a:bodyPr wrap="square" rtlCol="0">
            <a:spAutoFit/>
          </a:bodyPr>
          <a:lstStyle/>
          <a:p>
            <a:r>
              <a:rPr lang="en-US" b="1" dirty="0">
                <a:solidFill>
                  <a:schemeClr val="accent1"/>
                </a:solidFill>
              </a:rPr>
              <a:t>Front end (output</a:t>
            </a:r>
            <a:r>
              <a:rPr lang="en-US" sz="1350" dirty="0">
                <a:solidFill>
                  <a:schemeClr val="accent1"/>
                </a:solidFill>
              </a:rPr>
              <a:t>)</a:t>
            </a:r>
          </a:p>
        </p:txBody>
      </p:sp>
      <p:sp>
        <p:nvSpPr>
          <p:cNvPr id="13" name="TextBox 12">
            <a:extLst>
              <a:ext uri="{FF2B5EF4-FFF2-40B4-BE49-F238E27FC236}">
                <a16:creationId xmlns:a16="http://schemas.microsoft.com/office/drawing/2014/main" xmlns="" id="{9BC96572-6E92-4C2A-B2B3-F96F2F854FF6}"/>
              </a:ext>
            </a:extLst>
          </p:cNvPr>
          <p:cNvSpPr txBox="1"/>
          <p:nvPr/>
        </p:nvSpPr>
        <p:spPr>
          <a:xfrm>
            <a:off x="5029200" y="6053068"/>
            <a:ext cx="2132822" cy="338554"/>
          </a:xfrm>
          <a:prstGeom prst="rect">
            <a:avLst/>
          </a:prstGeom>
          <a:noFill/>
        </p:spPr>
        <p:txBody>
          <a:bodyPr wrap="square" rtlCol="0">
            <a:spAutoFit/>
          </a:bodyPr>
          <a:lstStyle/>
          <a:p>
            <a:r>
              <a:rPr lang="en-US" sz="1600" b="1" dirty="0">
                <a:solidFill>
                  <a:schemeClr val="accent1"/>
                </a:solidFill>
              </a:rPr>
              <a:t>Bac</a:t>
            </a:r>
            <a:r>
              <a:rPr lang="en-US" sz="1600" b="1" dirty="0">
                <a:solidFill>
                  <a:schemeClr val="accent1"/>
                </a:solidFill>
              </a:rPr>
              <a:t>k end (getting data</a:t>
            </a:r>
            <a:r>
              <a:rPr lang="en-US" sz="1400" b="1" dirty="0">
                <a:solidFill>
                  <a:schemeClr val="accent1"/>
                </a:solidFill>
              </a:rPr>
              <a:t>)</a:t>
            </a:r>
          </a:p>
        </p:txBody>
      </p:sp>
      <p:sp>
        <p:nvSpPr>
          <p:cNvPr id="14" name="TextBox 13">
            <a:extLst>
              <a:ext uri="{FF2B5EF4-FFF2-40B4-BE49-F238E27FC236}">
                <a16:creationId xmlns:a16="http://schemas.microsoft.com/office/drawing/2014/main" xmlns="" id="{AECA58B5-9109-42BC-B13B-702926EB47B7}"/>
              </a:ext>
            </a:extLst>
          </p:cNvPr>
          <p:cNvSpPr txBox="1"/>
          <p:nvPr/>
        </p:nvSpPr>
        <p:spPr>
          <a:xfrm>
            <a:off x="1828800" y="6096000"/>
            <a:ext cx="2671530" cy="369332"/>
          </a:xfrm>
          <a:prstGeom prst="rect">
            <a:avLst/>
          </a:prstGeom>
          <a:noFill/>
        </p:spPr>
        <p:txBody>
          <a:bodyPr wrap="square" rtlCol="0">
            <a:spAutoFit/>
          </a:bodyPr>
          <a:lstStyle/>
          <a:p>
            <a:r>
              <a:rPr lang="en-US" b="1" dirty="0">
                <a:solidFill>
                  <a:schemeClr val="accent1"/>
                </a:solidFill>
              </a:rPr>
              <a:t>Back end </a:t>
            </a:r>
            <a:r>
              <a:rPr lang="en-US" b="1" dirty="0" smtClean="0">
                <a:solidFill>
                  <a:schemeClr val="accent1"/>
                </a:solidFill>
              </a:rPr>
              <a:t>(</a:t>
            </a:r>
            <a:r>
              <a:rPr lang="en-US" sz="1600" b="1" dirty="0" smtClean="0">
                <a:solidFill>
                  <a:schemeClr val="accent1"/>
                </a:solidFill>
              </a:rPr>
              <a:t>ML</a:t>
            </a:r>
            <a:r>
              <a:rPr lang="en-US" sz="1600" b="1" dirty="0" smtClean="0">
                <a:solidFill>
                  <a:schemeClr val="accent1"/>
                </a:solidFill>
              </a:rPr>
              <a:t>)</a:t>
            </a:r>
            <a:endParaRPr lang="en-US" sz="1600" b="1" dirty="0">
              <a:solidFill>
                <a:schemeClr val="accent1"/>
              </a:solidFill>
            </a:endParaRPr>
          </a:p>
        </p:txBody>
      </p:sp>
      <p:sp>
        <p:nvSpPr>
          <p:cNvPr id="15" name="TextBox 14">
            <a:extLst>
              <a:ext uri="{FF2B5EF4-FFF2-40B4-BE49-F238E27FC236}">
                <a16:creationId xmlns:a16="http://schemas.microsoft.com/office/drawing/2014/main" xmlns="" id="{A4C9E137-6694-48DD-A4E5-72185D3D978E}"/>
              </a:ext>
            </a:extLst>
          </p:cNvPr>
          <p:cNvSpPr txBox="1"/>
          <p:nvPr/>
        </p:nvSpPr>
        <p:spPr>
          <a:xfrm>
            <a:off x="1112415" y="1940895"/>
            <a:ext cx="546945" cy="461665"/>
          </a:xfrm>
          <a:prstGeom prst="rect">
            <a:avLst/>
          </a:prstGeom>
          <a:noFill/>
        </p:spPr>
        <p:txBody>
          <a:bodyPr wrap="none" rtlCol="0">
            <a:spAutoFit/>
          </a:bodyPr>
          <a:lstStyle/>
          <a:p>
            <a:r>
              <a:rPr lang="en-US" sz="2400" b="1" dirty="0">
                <a:solidFill>
                  <a:schemeClr val="accent1"/>
                </a:solidFill>
              </a:rPr>
              <a:t>④</a:t>
            </a:r>
          </a:p>
        </p:txBody>
      </p:sp>
      <p:sp>
        <p:nvSpPr>
          <p:cNvPr id="16" name="TextBox 15">
            <a:extLst>
              <a:ext uri="{FF2B5EF4-FFF2-40B4-BE49-F238E27FC236}">
                <a16:creationId xmlns:a16="http://schemas.microsoft.com/office/drawing/2014/main" xmlns="" id="{BC898D05-26F1-47C3-A98F-4E3BF174E35C}"/>
              </a:ext>
            </a:extLst>
          </p:cNvPr>
          <p:cNvSpPr txBox="1"/>
          <p:nvPr/>
        </p:nvSpPr>
        <p:spPr>
          <a:xfrm>
            <a:off x="1143000" y="3886146"/>
            <a:ext cx="546945" cy="461665"/>
          </a:xfrm>
          <a:prstGeom prst="rect">
            <a:avLst/>
          </a:prstGeom>
          <a:noFill/>
        </p:spPr>
        <p:txBody>
          <a:bodyPr wrap="none" rtlCol="0">
            <a:spAutoFit/>
          </a:bodyPr>
          <a:lstStyle/>
          <a:p>
            <a:r>
              <a:rPr lang="en-US" sz="2400" b="1" dirty="0">
                <a:solidFill>
                  <a:schemeClr val="accent1"/>
                </a:solidFill>
              </a:rPr>
              <a:t>③</a:t>
            </a:r>
          </a:p>
        </p:txBody>
      </p:sp>
      <p:sp>
        <p:nvSpPr>
          <p:cNvPr id="17" name="TextBox 16">
            <a:extLst>
              <a:ext uri="{FF2B5EF4-FFF2-40B4-BE49-F238E27FC236}">
                <a16:creationId xmlns:a16="http://schemas.microsoft.com/office/drawing/2014/main" xmlns="" id="{73023D79-53F0-4E3B-9BF8-3E7B3749EB76}"/>
              </a:ext>
            </a:extLst>
          </p:cNvPr>
          <p:cNvSpPr txBox="1"/>
          <p:nvPr/>
        </p:nvSpPr>
        <p:spPr>
          <a:xfrm>
            <a:off x="6577755" y="3886146"/>
            <a:ext cx="546945" cy="461665"/>
          </a:xfrm>
          <a:prstGeom prst="rect">
            <a:avLst/>
          </a:prstGeom>
          <a:noFill/>
        </p:spPr>
        <p:txBody>
          <a:bodyPr wrap="none" rtlCol="0">
            <a:spAutoFit/>
          </a:bodyPr>
          <a:lstStyle/>
          <a:p>
            <a:r>
              <a:rPr lang="en-US" sz="2400" b="1" dirty="0">
                <a:solidFill>
                  <a:schemeClr val="accent1"/>
                </a:solidFill>
              </a:rPr>
              <a:t>②</a:t>
            </a:r>
          </a:p>
        </p:txBody>
      </p:sp>
      <p:sp>
        <p:nvSpPr>
          <p:cNvPr id="18" name="TextBox 17">
            <a:extLst>
              <a:ext uri="{FF2B5EF4-FFF2-40B4-BE49-F238E27FC236}">
                <a16:creationId xmlns:a16="http://schemas.microsoft.com/office/drawing/2014/main" xmlns="" id="{E55D1D37-70D8-4E4F-B747-3FF43369008F}"/>
              </a:ext>
            </a:extLst>
          </p:cNvPr>
          <p:cNvSpPr txBox="1"/>
          <p:nvPr/>
        </p:nvSpPr>
        <p:spPr>
          <a:xfrm>
            <a:off x="6781800" y="1980382"/>
            <a:ext cx="546945" cy="461665"/>
          </a:xfrm>
          <a:prstGeom prst="rect">
            <a:avLst/>
          </a:prstGeom>
          <a:noFill/>
        </p:spPr>
        <p:txBody>
          <a:bodyPr wrap="none" rtlCol="0">
            <a:spAutoFit/>
          </a:bodyPr>
          <a:lstStyle/>
          <a:p>
            <a:r>
              <a:rPr lang="en-US" sz="2400" b="1" dirty="0">
                <a:solidFill>
                  <a:schemeClr val="accent1"/>
                </a:solidFill>
              </a:rPr>
              <a:t>①</a:t>
            </a:r>
          </a:p>
        </p:txBody>
      </p:sp>
    </p:spTree>
    <p:extLst>
      <p:ext uri="{BB962C8B-B14F-4D97-AF65-F5344CB8AC3E}">
        <p14:creationId xmlns:p14="http://schemas.microsoft.com/office/powerpoint/2010/main" val="4067564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E11C9-78CF-46C0-A8E5-C8853832E6B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xmlns="" id="{B5A9A660-FEB9-4937-9D5B-5FA16CD2375A}"/>
              </a:ext>
            </a:extLst>
          </p:cNvPr>
          <p:cNvSpPr>
            <a:spLocks noGrp="1"/>
          </p:cNvSpPr>
          <p:nvPr>
            <p:ph idx="1"/>
          </p:nvPr>
        </p:nvSpPr>
        <p:spPr/>
        <p:txBody>
          <a:bodyPr>
            <a:normAutofit fontScale="92500" lnSpcReduction="20000"/>
          </a:bodyPr>
          <a:lstStyle/>
          <a:p>
            <a:r>
              <a:rPr lang="en-US" dirty="0">
                <a:hlinkClick r:id="rId2"/>
              </a:rPr>
              <a:t>https://www.youtube.com/watch?v=txhjhjWqF7c</a:t>
            </a:r>
            <a:endParaRPr lang="en-US" dirty="0"/>
          </a:p>
          <a:p>
            <a:endParaRPr lang="en-US" dirty="0"/>
          </a:p>
          <a:p>
            <a:r>
              <a:rPr lang="en-US" dirty="0">
                <a:hlinkClick r:id="rId3"/>
              </a:rPr>
              <a:t>https://github.com/planetlabs/notebooks</a:t>
            </a:r>
            <a:endParaRPr lang="en-US" dirty="0"/>
          </a:p>
          <a:p>
            <a:pPr lvl="1"/>
            <a:r>
              <a:rPr lang="en-US" dirty="0"/>
              <a:t>For pulling satellite data from API:</a:t>
            </a:r>
          </a:p>
          <a:p>
            <a:pPr marL="342900" lvl="1" indent="0">
              <a:buNone/>
            </a:pPr>
            <a:r>
              <a:rPr lang="en-US" dirty="0"/>
              <a:t>/notebooks/</a:t>
            </a:r>
            <a:r>
              <a:rPr lang="en-US" dirty="0" err="1"/>
              <a:t>jupyter</a:t>
            </a:r>
            <a:r>
              <a:rPr lang="en-US" dirty="0"/>
              <a:t>-notebooks/data-</a:t>
            </a:r>
            <a:r>
              <a:rPr lang="en-US" dirty="0" err="1"/>
              <a:t>api</a:t>
            </a:r>
            <a:r>
              <a:rPr lang="en-US" dirty="0"/>
              <a:t>-tutorials/</a:t>
            </a:r>
            <a:r>
              <a:rPr lang="en-US" dirty="0" err="1"/>
              <a:t>search_and_download_quickstart.ipynb</a:t>
            </a:r>
            <a:endParaRPr lang="en-US" dirty="0"/>
          </a:p>
          <a:p>
            <a:pPr lvl="1"/>
            <a:r>
              <a:rPr lang="en-US" dirty="0"/>
              <a:t>For visualizing:</a:t>
            </a:r>
          </a:p>
          <a:p>
            <a:pPr marL="342900" lvl="1" indent="0">
              <a:buNone/>
            </a:pPr>
            <a:r>
              <a:rPr lang="en-US" dirty="0"/>
              <a:t>/notebooks/</a:t>
            </a:r>
            <a:r>
              <a:rPr lang="en-US" dirty="0" err="1"/>
              <a:t>jupyter</a:t>
            </a:r>
            <a:r>
              <a:rPr lang="en-US" dirty="0"/>
              <a:t>-notebooks/getting-to-know-sat-imagery/</a:t>
            </a:r>
            <a:r>
              <a:rPr lang="en-US" dirty="0" err="1"/>
              <a:t>Inspecting_Satellite_Imagery.ipynb</a:t>
            </a:r>
            <a:endParaRPr lang="en-US" dirty="0"/>
          </a:p>
        </p:txBody>
      </p:sp>
    </p:spTree>
    <p:extLst>
      <p:ext uri="{BB962C8B-B14F-4D97-AF65-F5344CB8AC3E}">
        <p14:creationId xmlns:p14="http://schemas.microsoft.com/office/powerpoint/2010/main" val="3346523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549" y="100848"/>
            <a:ext cx="7429499" cy="1478570"/>
          </a:xfrm>
        </p:spPr>
        <p:txBody>
          <a:bodyPr>
            <a:normAutofit/>
          </a:bodyPr>
          <a:lstStyle/>
          <a:p>
            <a:r>
              <a:rPr lang="en-US" sz="3200" dirty="0" smtClean="0"/>
              <a:t>Planetary Protection Basics</a:t>
            </a:r>
            <a:endParaRPr lang="en-US" sz="3200" dirty="0"/>
          </a:p>
        </p:txBody>
      </p:sp>
      <p:sp>
        <p:nvSpPr>
          <p:cNvPr id="3" name="Content Placeholder 2"/>
          <p:cNvSpPr>
            <a:spLocks noGrp="1"/>
          </p:cNvSpPr>
          <p:nvPr>
            <p:ph idx="1"/>
          </p:nvPr>
        </p:nvSpPr>
        <p:spPr>
          <a:xfrm>
            <a:off x="612648" y="1600200"/>
            <a:ext cx="8153400" cy="4953000"/>
          </a:xfrm>
        </p:spPr>
        <p:txBody>
          <a:bodyPr>
            <a:normAutofit/>
          </a:bodyPr>
          <a:lstStyle/>
          <a:p>
            <a:r>
              <a:rPr lang="en-US" dirty="0" smtClean="0"/>
              <a:t>Basic </a:t>
            </a:r>
            <a:r>
              <a:rPr lang="en-US" dirty="0"/>
              <a:t>w</a:t>
            </a:r>
            <a:r>
              <a:rPr lang="en-US" dirty="0" smtClean="0"/>
              <a:t>orking</a:t>
            </a:r>
            <a:r>
              <a:rPr lang="en-US" dirty="0" smtClean="0">
                <a:solidFill>
                  <a:srgbClr val="FF6600"/>
                </a:solidFill>
              </a:rPr>
              <a:t> </a:t>
            </a:r>
            <a:r>
              <a:rPr lang="en-US" dirty="0" smtClean="0"/>
              <a:t>definition - Mitigating the risks associated with microbial and organic cross-contamination,</a:t>
            </a:r>
            <a:r>
              <a:rPr lang="en-US" dirty="0" smtClean="0">
                <a:solidFill>
                  <a:srgbClr val="FF6600"/>
                </a:solidFill>
              </a:rPr>
              <a:t> </a:t>
            </a:r>
            <a:r>
              <a:rPr lang="en-US" dirty="0" smtClean="0"/>
              <a:t>including:</a:t>
            </a:r>
          </a:p>
          <a:p>
            <a:pPr lvl="1"/>
            <a:r>
              <a:rPr lang="en-US" altLang="en-US" dirty="0" smtClean="0"/>
              <a:t>Preservation of </a:t>
            </a:r>
            <a:r>
              <a:rPr lang="en-US" altLang="en-US" dirty="0"/>
              <a:t>planetary conditions for future biological and organic constituent </a:t>
            </a:r>
            <a:r>
              <a:rPr lang="en-US" altLang="en-US" dirty="0" smtClean="0"/>
              <a:t>exploration</a:t>
            </a:r>
            <a:endParaRPr lang="en-US" altLang="en-US" dirty="0"/>
          </a:p>
          <a:p>
            <a:pPr lvl="2"/>
            <a:r>
              <a:rPr lang="en-US" altLang="en-US" dirty="0" smtClean="0"/>
              <a:t>Considered ‘</a:t>
            </a:r>
            <a:r>
              <a:rPr lang="en-US" altLang="en-US" b="1" dirty="0" smtClean="0"/>
              <a:t>forward contamination</a:t>
            </a:r>
            <a:r>
              <a:rPr lang="en-US" altLang="en-US" dirty="0" smtClean="0"/>
              <a:t>’</a:t>
            </a:r>
            <a:endParaRPr lang="en-US" dirty="0" smtClean="0"/>
          </a:p>
          <a:p>
            <a:pPr lvl="1"/>
            <a:r>
              <a:rPr lang="en-US" altLang="en-US" dirty="0" smtClean="0"/>
              <a:t>Protecting </a:t>
            </a:r>
            <a:r>
              <a:rPr lang="en-US" altLang="en-US" dirty="0"/>
              <a:t>Earth and its biosphere from potential extraterrestrial sources of contamination</a:t>
            </a:r>
          </a:p>
          <a:p>
            <a:pPr lvl="2"/>
            <a:r>
              <a:rPr lang="en-US" altLang="en-US" dirty="0" smtClean="0"/>
              <a:t>Considered ‘</a:t>
            </a:r>
            <a:r>
              <a:rPr lang="en-US" altLang="en-US" b="1" dirty="0" smtClean="0"/>
              <a:t>backward contamination</a:t>
            </a:r>
            <a:r>
              <a:rPr lang="en-US" altLang="en-US" dirty="0" smtClean="0"/>
              <a:t>’</a:t>
            </a:r>
          </a:p>
          <a:p>
            <a:r>
              <a:rPr lang="en-US" altLang="en-US" dirty="0" smtClean="0"/>
              <a:t>Human-Assisted Sample Return includes another element:</a:t>
            </a:r>
          </a:p>
          <a:p>
            <a:pPr lvl="1"/>
            <a:r>
              <a:rPr lang="en-US" dirty="0"/>
              <a:t>Protecting human crews from exposure to unknown life forms that may be </a:t>
            </a:r>
            <a:r>
              <a:rPr lang="en-US" dirty="0" smtClean="0"/>
              <a:t>hazardous</a:t>
            </a:r>
            <a:endParaRPr lang="en-US" dirty="0">
              <a:solidFill>
                <a:srgbClr val="FF6600"/>
              </a:solidFill>
            </a:endParaRPr>
          </a:p>
        </p:txBody>
      </p:sp>
      <p:sp>
        <p:nvSpPr>
          <p:cNvPr id="4" name="Slide Number Placeholder 3"/>
          <p:cNvSpPr>
            <a:spLocks noGrp="1"/>
          </p:cNvSpPr>
          <p:nvPr>
            <p:ph type="sldNum" sz="quarter" idx="12"/>
          </p:nvPr>
        </p:nvSpPr>
        <p:spPr/>
        <p:txBody>
          <a:bodyPr/>
          <a:lstStyle/>
          <a:p>
            <a:fld id="{7038FC52-B0F6-4283-8FB0-8BDB0F18E190}" type="slidenum">
              <a:rPr lang="en-US" smtClean="0"/>
              <a:pPr/>
              <a:t>5</a:t>
            </a:fld>
            <a:endParaRPr lang="en-US"/>
          </a:p>
        </p:txBody>
      </p:sp>
    </p:spTree>
    <p:extLst>
      <p:ext uri="{BB962C8B-B14F-4D97-AF65-F5344CB8AC3E}">
        <p14:creationId xmlns:p14="http://schemas.microsoft.com/office/powerpoint/2010/main" val="261206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5" name="Picture 21"/>
          <p:cNvPicPr>
            <a:picLocks noChangeAspect="1"/>
          </p:cNvPicPr>
          <p:nvPr/>
        </p:nvPicPr>
        <p:blipFill>
          <a:blip r:embed="rId3"/>
          <a:srcRect/>
          <a:stretch>
            <a:fillRect/>
          </a:stretch>
        </p:blipFill>
        <p:spPr bwMode="auto">
          <a:xfrm>
            <a:off x="7109517" y="5077577"/>
            <a:ext cx="1707746" cy="1707746"/>
          </a:xfrm>
          <a:prstGeom prst="rect">
            <a:avLst/>
          </a:prstGeom>
          <a:noFill/>
          <a:ln w="9525">
            <a:noFill/>
            <a:miter lim="800000"/>
            <a:headEnd/>
            <a:tailEnd/>
          </a:ln>
        </p:spPr>
      </p:pic>
      <p:sp>
        <p:nvSpPr>
          <p:cNvPr id="25606" name="Rectangle 12"/>
          <p:cNvSpPr>
            <a:spLocks noChangeArrowheads="1"/>
          </p:cNvSpPr>
          <p:nvPr/>
        </p:nvSpPr>
        <p:spPr bwMode="auto">
          <a:xfrm>
            <a:off x="581025" y="1354182"/>
            <a:ext cx="4600575" cy="1392238"/>
          </a:xfrm>
          <a:prstGeom prst="rect">
            <a:avLst/>
          </a:prstGeom>
          <a:noFill/>
          <a:ln w="57150" cmpd="thinThick">
            <a:noFill/>
            <a:miter lim="800000"/>
            <a:headEnd/>
            <a:tailEnd/>
          </a:ln>
        </p:spPr>
        <p:txBody>
          <a:bodyPr lIns="74612" tIns="34925" rIns="74612" bIns="34925">
            <a:prstTxWarp prst="textNoShape">
              <a:avLst/>
            </a:prstTxWarp>
          </a:bodyPr>
          <a:lstStyle/>
          <a:p>
            <a:pPr algn="ctr" defTabSz="736600"/>
            <a:r>
              <a:rPr lang="en-US" sz="2400" dirty="0">
                <a:solidFill>
                  <a:srgbClr val="92D050"/>
                </a:solidFill>
              </a:rPr>
              <a:t>Low temperature environments</a:t>
            </a:r>
          </a:p>
        </p:txBody>
      </p:sp>
      <p:sp>
        <p:nvSpPr>
          <p:cNvPr id="236561" name="Rectangle 17"/>
          <p:cNvSpPr>
            <a:spLocks noChangeArrowheads="1"/>
          </p:cNvSpPr>
          <p:nvPr/>
        </p:nvSpPr>
        <p:spPr bwMode="auto">
          <a:xfrm>
            <a:off x="5181600" y="1447800"/>
            <a:ext cx="2833284" cy="430887"/>
          </a:xfrm>
          <a:prstGeom prst="rect">
            <a:avLst/>
          </a:prstGeom>
          <a:noFill/>
          <a:ln w="9525">
            <a:noFill/>
            <a:miter lim="800000"/>
            <a:headEnd/>
            <a:tailEnd/>
          </a:ln>
          <a:effectLst/>
        </p:spPr>
        <p:txBody>
          <a:bodyPr wrap="square" tIns="0" bIns="0" anchor="b">
            <a:prstTxWarp prst="textNoShape">
              <a:avLst/>
            </a:prstTxWarp>
            <a:spAutoFit/>
          </a:bodyPr>
          <a:lstStyle/>
          <a:p>
            <a:pPr algn="ctr"/>
            <a:r>
              <a:rPr lang="en-US" sz="2800" dirty="0" smtClean="0">
                <a:solidFill>
                  <a:srgbClr val="000000"/>
                </a:solidFill>
              </a:rPr>
              <a:t>Deep subsurface</a:t>
            </a:r>
            <a:endParaRPr lang="en-US" sz="2800" dirty="0">
              <a:solidFill>
                <a:srgbClr val="000000"/>
              </a:solidFill>
            </a:endParaRPr>
          </a:p>
        </p:txBody>
      </p:sp>
      <p:graphicFrame>
        <p:nvGraphicFramePr>
          <p:cNvPr id="25603" name="Object 3"/>
          <p:cNvGraphicFramePr>
            <a:graphicFrameLocks noChangeAspect="1"/>
          </p:cNvGraphicFramePr>
          <p:nvPr>
            <p:extLst>
              <p:ext uri="{D42A27DB-BD31-4B8C-83A1-F6EECF244321}">
                <p14:modId xmlns:p14="http://schemas.microsoft.com/office/powerpoint/2010/main" val="859774218"/>
              </p:ext>
            </p:extLst>
          </p:nvPr>
        </p:nvGraphicFramePr>
        <p:xfrm>
          <a:off x="349250" y="2057400"/>
          <a:ext cx="3841750" cy="3606800"/>
        </p:xfrm>
        <a:graphic>
          <a:graphicData uri="http://schemas.openxmlformats.org/presentationml/2006/ole">
            <mc:AlternateContent xmlns:mc="http://schemas.openxmlformats.org/markup-compatibility/2006">
              <mc:Choice xmlns:v="urn:schemas-microsoft-com:vml" Requires="v">
                <p:oleObj spid="_x0000_s2127" name="Image" r:id="rId4" imgW="8573697" imgH="6171429" progId="">
                  <p:embed/>
                </p:oleObj>
              </mc:Choice>
              <mc:Fallback>
                <p:oleObj name="Image" r:id="rId4" imgW="8573697" imgH="6171429"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 y="2057400"/>
                        <a:ext cx="3841750" cy="360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62" name="Rectangle 18"/>
          <p:cNvSpPr>
            <a:spLocks noChangeArrowheads="1"/>
          </p:cNvSpPr>
          <p:nvPr/>
        </p:nvSpPr>
        <p:spPr bwMode="auto">
          <a:xfrm>
            <a:off x="1619250" y="4348163"/>
            <a:ext cx="836613" cy="215900"/>
          </a:xfrm>
          <a:prstGeom prst="rect">
            <a:avLst/>
          </a:prstGeom>
          <a:noFill/>
          <a:ln w="9525">
            <a:noFill/>
            <a:miter lim="800000"/>
            <a:headEnd/>
            <a:tailEnd/>
          </a:ln>
          <a:effectLst/>
        </p:spPr>
        <p:txBody>
          <a:bodyPr tIns="0" bIns="0" anchor="b">
            <a:prstTxWarp prst="textNoShape">
              <a:avLst/>
            </a:prstTxWarp>
            <a:spAutoFit/>
          </a:bodyPr>
          <a:lstStyle/>
          <a:p>
            <a:pPr algn="ctr"/>
            <a:r>
              <a:rPr lang="en-US" sz="1400">
                <a:solidFill>
                  <a:srgbClr val="000000"/>
                </a:solidFill>
              </a:rPr>
              <a:t>-10 °C</a:t>
            </a:r>
          </a:p>
        </p:txBody>
      </p:sp>
      <p:sp>
        <p:nvSpPr>
          <p:cNvPr id="236563" name="Line 19"/>
          <p:cNvSpPr>
            <a:spLocks noChangeShapeType="1"/>
          </p:cNvSpPr>
          <p:nvPr/>
        </p:nvSpPr>
        <p:spPr bwMode="auto">
          <a:xfrm flipV="1">
            <a:off x="2070100" y="3951288"/>
            <a:ext cx="261938" cy="381000"/>
          </a:xfrm>
          <a:prstGeom prst="line">
            <a:avLst/>
          </a:prstGeom>
          <a:noFill/>
          <a:ln w="57150">
            <a:solidFill>
              <a:srgbClr val="FF6600"/>
            </a:solidFill>
            <a:round/>
            <a:headEnd/>
            <a:tailEnd type="triangle" w="med" len="med"/>
          </a:ln>
        </p:spPr>
        <p:txBody>
          <a:bodyPr wrap="none" anchor="ctr">
            <a:prstTxWarp prst="textNoShape">
              <a:avLst/>
            </a:prstTxWarp>
          </a:bodyPr>
          <a:lstStyle/>
          <a:p>
            <a:endParaRPr lang="en-US">
              <a:solidFill>
                <a:srgbClr val="000000"/>
              </a:solidFill>
            </a:endParaRPr>
          </a:p>
        </p:txBody>
      </p:sp>
      <p:sp>
        <p:nvSpPr>
          <p:cNvPr id="2" name="Title 1"/>
          <p:cNvSpPr>
            <a:spLocks noGrp="1"/>
          </p:cNvSpPr>
          <p:nvPr>
            <p:ph type="title"/>
          </p:nvPr>
        </p:nvSpPr>
        <p:spPr>
          <a:xfrm>
            <a:off x="990600" y="0"/>
            <a:ext cx="7429499" cy="1478570"/>
          </a:xfrm>
        </p:spPr>
        <p:txBody>
          <a:bodyPr/>
          <a:lstStyle/>
          <a:p>
            <a:r>
              <a:rPr lang="en-US" dirty="0" smtClean="0"/>
              <a:t>Life is Everywhere…</a:t>
            </a:r>
            <a:endParaRPr lang="en-US" dirty="0"/>
          </a:p>
        </p:txBody>
      </p:sp>
      <p:sp>
        <p:nvSpPr>
          <p:cNvPr id="14" name="Slide Number Placeholder 3"/>
          <p:cNvSpPr>
            <a:spLocks noGrp="1"/>
          </p:cNvSpPr>
          <p:nvPr>
            <p:ph type="sldNum" sz="quarter" idx="12"/>
          </p:nvPr>
        </p:nvSpPr>
        <p:spPr bwMode="auto">
          <a:ln>
            <a:miter lim="800000"/>
            <a:headEnd/>
            <a:tailEnd/>
          </a:ln>
        </p:spPr>
        <p:txBody>
          <a:bodyPr/>
          <a:lstStyle/>
          <a:p>
            <a:fld id="{73F69DA0-893E-1943-A4AF-91E34CE2DC2D}" type="slidenum">
              <a:rPr lang="en-US" smtClean="0"/>
              <a:pPr/>
              <a:t>6</a:t>
            </a:fld>
            <a:endParaRPr lang="en-US" smtClean="0"/>
          </a:p>
        </p:txBody>
      </p:sp>
      <p:pic>
        <p:nvPicPr>
          <p:cNvPr id="25614" name="Picture 7" descr=" Stack.jpg                                                      0008BC6CJennyAnyDots                   C08A2F36:"/>
          <p:cNvPicPr>
            <a:picLocks noChangeAspect="1" noChangeArrowheads="1"/>
          </p:cNvPicPr>
          <p:nvPr/>
        </p:nvPicPr>
        <p:blipFill>
          <a:blip r:embed="rId6"/>
          <a:srcRect/>
          <a:stretch>
            <a:fillRect/>
          </a:stretch>
        </p:blipFill>
        <p:spPr bwMode="auto">
          <a:xfrm>
            <a:off x="4419600" y="1905000"/>
            <a:ext cx="2647950" cy="1751012"/>
          </a:xfrm>
          <a:prstGeom prst="rect">
            <a:avLst/>
          </a:prstGeom>
          <a:noFill/>
          <a:ln w="9525">
            <a:noFill/>
            <a:miter lim="800000"/>
            <a:headEnd/>
            <a:tailEnd/>
          </a:ln>
        </p:spPr>
      </p:pic>
      <p:sp>
        <p:nvSpPr>
          <p:cNvPr id="25616" name="Rectangle 12"/>
          <p:cNvSpPr>
            <a:spLocks noChangeArrowheads="1"/>
          </p:cNvSpPr>
          <p:nvPr/>
        </p:nvSpPr>
        <p:spPr bwMode="auto">
          <a:xfrm>
            <a:off x="7688263" y="1957388"/>
            <a:ext cx="1338262" cy="1624012"/>
          </a:xfrm>
          <a:prstGeom prst="rect">
            <a:avLst/>
          </a:prstGeom>
          <a:noFill/>
          <a:ln w="57150" cmpd="thinThick">
            <a:noFill/>
            <a:miter lim="800000"/>
            <a:headEnd/>
            <a:tailEnd/>
          </a:ln>
        </p:spPr>
        <p:txBody>
          <a:bodyPr lIns="74612" tIns="34925" rIns="74612" bIns="34925">
            <a:prstTxWarp prst="textNoShape">
              <a:avLst/>
            </a:prstTxWarp>
          </a:bodyPr>
          <a:lstStyle/>
          <a:p>
            <a:pPr defTabSz="736600"/>
            <a:r>
              <a:rPr lang="en-US" sz="1600" dirty="0"/>
              <a:t>Up to 10</a:t>
            </a:r>
            <a:r>
              <a:rPr lang="en-US" sz="1600" baseline="30000" dirty="0"/>
              <a:t>7</a:t>
            </a:r>
            <a:r>
              <a:rPr lang="en-US" sz="1600" dirty="0"/>
              <a:t> cells/g in 60m depth, with metabolic activity down to -20°C</a:t>
            </a:r>
          </a:p>
        </p:txBody>
      </p:sp>
      <p:sp>
        <p:nvSpPr>
          <p:cNvPr id="25617" name="Rectangle 24"/>
          <p:cNvSpPr>
            <a:spLocks noChangeArrowheads="1"/>
          </p:cNvSpPr>
          <p:nvPr/>
        </p:nvSpPr>
        <p:spPr bwMode="auto">
          <a:xfrm>
            <a:off x="7342188" y="3826817"/>
            <a:ext cx="1575881" cy="369332"/>
          </a:xfrm>
          <a:prstGeom prst="rect">
            <a:avLst/>
          </a:prstGeom>
          <a:noFill/>
          <a:ln w="9525">
            <a:noFill/>
            <a:miter lim="800000"/>
            <a:headEnd/>
            <a:tailEnd/>
          </a:ln>
        </p:spPr>
        <p:txBody>
          <a:bodyPr wrap="none">
            <a:prstTxWarp prst="textNoShape">
              <a:avLst/>
            </a:prstTxWarp>
            <a:spAutoFit/>
          </a:bodyPr>
          <a:lstStyle/>
          <a:p>
            <a:r>
              <a:rPr lang="en-US" i="1" dirty="0" err="1"/>
              <a:t>Cryptoendoliths</a:t>
            </a:r>
            <a:endParaRPr lang="en-US" i="1" dirty="0"/>
          </a:p>
        </p:txBody>
      </p:sp>
      <p:pic>
        <p:nvPicPr>
          <p:cNvPr id="19" name="Picture 7"/>
          <p:cNvPicPr>
            <a:picLocks noChangeAspect="1"/>
          </p:cNvPicPr>
          <p:nvPr/>
        </p:nvPicPr>
        <p:blipFill>
          <a:blip r:embed="rId7"/>
          <a:srcRect/>
          <a:stretch>
            <a:fillRect/>
          </a:stretch>
        </p:blipFill>
        <p:spPr bwMode="auto">
          <a:xfrm>
            <a:off x="4419600" y="3733800"/>
            <a:ext cx="2708373" cy="2031280"/>
          </a:xfrm>
          <a:prstGeom prst="rect">
            <a:avLst/>
          </a:prstGeom>
          <a:noFill/>
          <a:ln w="9525">
            <a:noFill/>
            <a:miter lim="800000"/>
            <a:headEnd/>
            <a:tailEnd/>
          </a:ln>
        </p:spPr>
      </p:pic>
      <p:sp>
        <p:nvSpPr>
          <p:cNvPr id="20" name="Rectangle 6"/>
          <p:cNvSpPr>
            <a:spLocks noChangeArrowheads="1"/>
          </p:cNvSpPr>
          <p:nvPr/>
        </p:nvSpPr>
        <p:spPr bwMode="auto">
          <a:xfrm>
            <a:off x="7472985" y="4480445"/>
            <a:ext cx="1422741" cy="646331"/>
          </a:xfrm>
          <a:prstGeom prst="rect">
            <a:avLst/>
          </a:prstGeom>
          <a:noFill/>
          <a:ln w="9525">
            <a:noFill/>
            <a:miter lim="800000"/>
            <a:headEnd/>
            <a:tailEnd/>
          </a:ln>
        </p:spPr>
        <p:txBody>
          <a:bodyPr wrap="square">
            <a:prstTxWarp prst="textNoShape">
              <a:avLst/>
            </a:prstTxWarp>
            <a:spAutoFit/>
          </a:bodyPr>
          <a:lstStyle/>
          <a:p>
            <a:r>
              <a:rPr lang="en-US" i="1" dirty="0" err="1"/>
              <a:t>Desulforudis</a:t>
            </a:r>
            <a:r>
              <a:rPr lang="en-US" i="1" dirty="0"/>
              <a:t> </a:t>
            </a:r>
            <a:r>
              <a:rPr lang="en-US" i="1" dirty="0" err="1"/>
              <a:t>audaxviator</a:t>
            </a:r>
            <a:endParaRPr lang="en-US" i="1" dirty="0"/>
          </a:p>
        </p:txBody>
      </p:sp>
    </p:spTree>
    <p:extLst>
      <p:ext uri="{BB962C8B-B14F-4D97-AF65-F5344CB8AC3E}">
        <p14:creationId xmlns:p14="http://schemas.microsoft.com/office/powerpoint/2010/main" val="406901877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 Analyze</a:t>
            </a:r>
            <a:endParaRPr lang="en-US" dirty="0"/>
          </a:p>
        </p:txBody>
      </p:sp>
      <p:sp>
        <p:nvSpPr>
          <p:cNvPr id="3" name="Content Placeholder 2"/>
          <p:cNvSpPr>
            <a:spLocks noGrp="1"/>
          </p:cNvSpPr>
          <p:nvPr>
            <p:ph idx="1"/>
          </p:nvPr>
        </p:nvSpPr>
        <p:spPr>
          <a:xfrm>
            <a:off x="340592" y="1517927"/>
            <a:ext cx="8674939" cy="4274060"/>
          </a:xfrm>
        </p:spPr>
        <p:txBody>
          <a:bodyPr>
            <a:noAutofit/>
          </a:bodyPr>
          <a:lstStyle/>
          <a:p>
            <a:pPr marL="0">
              <a:spcBef>
                <a:spcPts val="0"/>
              </a:spcBef>
              <a:defRPr/>
            </a:pPr>
            <a:r>
              <a:rPr lang="en-US" sz="1800" dirty="0">
                <a:solidFill>
                  <a:schemeClr val="accent1"/>
                </a:solidFill>
                <a:latin typeface="Source Sans Pro Light"/>
                <a:cs typeface="Source Sans Pro Light"/>
              </a:rPr>
              <a:t>Analysis of data is a process of inspecting, cleaning, transforming, and modeling data with the goal of discovering useful information, suggesting conclusions, and supporting decision-making.</a:t>
            </a:r>
          </a:p>
          <a:p>
            <a:pPr>
              <a:spcBef>
                <a:spcPts val="0"/>
              </a:spcBef>
              <a:defRPr/>
            </a:pPr>
            <a:endParaRPr lang="en-US" sz="2800" dirty="0"/>
          </a:p>
          <a:p>
            <a:pPr>
              <a:spcBef>
                <a:spcPts val="0"/>
              </a:spcBef>
              <a:defRPr/>
            </a:pPr>
            <a:r>
              <a:rPr lang="en-US" sz="2800" dirty="0"/>
              <a:t>Supports:</a:t>
            </a:r>
            <a:endParaRPr lang="en-US" sz="2800" dirty="0"/>
          </a:p>
          <a:p>
            <a:pPr marL="1085850" lvl="1" indent="-342900"/>
            <a:r>
              <a:rPr lang="en-US" dirty="0"/>
              <a:t>Interactive </a:t>
            </a:r>
            <a:r>
              <a:rPr lang="en-US" dirty="0" smtClean="0"/>
              <a:t>dashboards </a:t>
            </a:r>
            <a:r>
              <a:rPr lang="en-US" dirty="0">
                <a:solidFill>
                  <a:srgbClr val="FFC000"/>
                </a:solidFill>
              </a:rPr>
              <a:t>→</a:t>
            </a:r>
            <a:r>
              <a:rPr lang="en-US" dirty="0" smtClean="0"/>
              <a:t> </a:t>
            </a:r>
            <a:r>
              <a:rPr lang="en-US" dirty="0" smtClean="0">
                <a:solidFill>
                  <a:srgbClr val="FFC000"/>
                </a:solidFill>
              </a:rPr>
              <a:t>Interactive analytics</a:t>
            </a:r>
            <a:endParaRPr lang="en-US" dirty="0">
              <a:solidFill>
                <a:srgbClr val="FFC000"/>
              </a:solidFill>
            </a:endParaRPr>
          </a:p>
          <a:p>
            <a:pPr marL="1085850" lvl="1" indent="-342900"/>
            <a:r>
              <a:rPr lang="en-US" dirty="0" smtClean="0"/>
              <a:t>Weekly reports </a:t>
            </a:r>
            <a:r>
              <a:rPr lang="en-US" dirty="0">
                <a:solidFill>
                  <a:srgbClr val="FFC000"/>
                </a:solidFill>
              </a:rPr>
              <a:t>→ </a:t>
            </a:r>
            <a:r>
              <a:rPr lang="en-US" dirty="0" smtClean="0">
                <a:solidFill>
                  <a:srgbClr val="FFC000"/>
                </a:solidFill>
              </a:rPr>
              <a:t>Batch analytics</a:t>
            </a:r>
          </a:p>
          <a:p>
            <a:pPr marL="1085850" lvl="1" indent="-342900"/>
            <a:r>
              <a:rPr lang="en-US" dirty="0"/>
              <a:t>Deal Manager  Business Process </a:t>
            </a:r>
            <a:r>
              <a:rPr lang="en-US" dirty="0" smtClean="0">
                <a:solidFill>
                  <a:srgbClr val="FFC000"/>
                </a:solidFill>
              </a:rPr>
              <a:t>– As-Is reporting</a:t>
            </a:r>
          </a:p>
          <a:p>
            <a:pPr lvl="1" indent="0">
              <a:buNone/>
            </a:pPr>
            <a:endParaRPr lang="en-US" dirty="0" smtClean="0">
              <a:solidFill>
                <a:srgbClr val="FFC000"/>
              </a:solidFill>
            </a:endParaRPr>
          </a:p>
          <a:p>
            <a:pPr marL="1485900" lvl="2" indent="-342900"/>
            <a:endParaRPr lang="en-US" dirty="0">
              <a:solidFill>
                <a:srgbClr val="FFC000"/>
              </a:solidFill>
            </a:endParaRPr>
          </a:p>
          <a:p>
            <a:pPr marL="0" indent="0">
              <a:buNone/>
            </a:pPr>
            <a:endParaRPr lang="en-US" sz="2800" dirty="0"/>
          </a:p>
        </p:txBody>
      </p:sp>
    </p:spTree>
    <p:extLst>
      <p:ext uri="{BB962C8B-B14F-4D97-AF65-F5344CB8AC3E}">
        <p14:creationId xmlns:p14="http://schemas.microsoft.com/office/powerpoint/2010/main" val="395895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609600"/>
            <a:ext cx="8229600" cy="1021556"/>
          </a:xfrm>
        </p:spPr>
        <p:txBody>
          <a:bodyPr/>
          <a:lstStyle/>
          <a:p>
            <a:r>
              <a:rPr lang="en-US" dirty="0" smtClean="0"/>
              <a:t>Design Patterns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7990" t="89401" r="24658"/>
          <a:stretch/>
        </p:blipFill>
        <p:spPr>
          <a:xfrm>
            <a:off x="1563674" y="3533929"/>
            <a:ext cx="5678146" cy="715159"/>
          </a:xfrm>
          <a:prstGeom prst="rect">
            <a:avLst/>
          </a:prstGeom>
        </p:spPr>
      </p:pic>
      <p:grpSp>
        <p:nvGrpSpPr>
          <p:cNvPr id="5" name="Group 4"/>
          <p:cNvGrpSpPr/>
          <p:nvPr/>
        </p:nvGrpSpPr>
        <p:grpSpPr>
          <a:xfrm>
            <a:off x="2380949" y="2935384"/>
            <a:ext cx="3880896" cy="400109"/>
            <a:chOff x="2737769" y="309570"/>
            <a:chExt cx="3880895" cy="348079"/>
          </a:xfrm>
        </p:grpSpPr>
        <p:sp>
          <p:nvSpPr>
            <p:cNvPr id="6" name="TextBox 5"/>
            <p:cNvSpPr txBox="1"/>
            <p:nvPr/>
          </p:nvSpPr>
          <p:spPr>
            <a:xfrm>
              <a:off x="2737769" y="309570"/>
              <a:ext cx="1426821" cy="348079"/>
            </a:xfrm>
            <a:prstGeom prst="rect">
              <a:avLst/>
            </a:prstGeom>
            <a:solidFill>
              <a:srgbClr val="FC9A18"/>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a:defRPr sz="2700">
                  <a:solidFill>
                    <a:srgbClr val="00B0F0"/>
                  </a:solidFill>
                </a:defRPr>
              </a:lvl1pPr>
            </a:lstStyle>
            <a:p>
              <a:pPr algn="ctr" defTabSz="457166"/>
              <a:r>
                <a:rPr lang="en-US" sz="2000" dirty="0">
                  <a:solidFill>
                    <a:schemeClr val="bg1"/>
                  </a:solidFill>
                </a:rPr>
                <a:t>Store</a:t>
              </a:r>
              <a:endParaRPr lang="en-US" dirty="0">
                <a:solidFill>
                  <a:schemeClr val="bg1"/>
                </a:solidFill>
              </a:endParaRPr>
            </a:p>
          </p:txBody>
        </p:sp>
        <p:sp>
          <p:nvSpPr>
            <p:cNvPr id="7" name="TextBox 6"/>
            <p:cNvSpPr txBox="1"/>
            <p:nvPr/>
          </p:nvSpPr>
          <p:spPr>
            <a:xfrm>
              <a:off x="5188486" y="309570"/>
              <a:ext cx="1430178" cy="348079"/>
            </a:xfrm>
            <a:prstGeom prst="rect">
              <a:avLst/>
            </a:prstGeom>
            <a:solidFill>
              <a:srgbClr val="FC9A18"/>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defRPr sz="2700">
                  <a:solidFill>
                    <a:srgbClr val="00B0F0"/>
                  </a:solidFill>
                </a:defRPr>
              </a:lvl1pPr>
            </a:lstStyle>
            <a:p>
              <a:pPr algn="ctr" defTabSz="457166"/>
              <a:r>
                <a:rPr lang="en-US" sz="2000" dirty="0">
                  <a:ln w="6350">
                    <a:noFill/>
                  </a:ln>
                  <a:solidFill>
                    <a:schemeClr val="bg1"/>
                  </a:solidFill>
                </a:rPr>
                <a:t>Analyze</a:t>
              </a:r>
              <a:endParaRPr lang="en-US" dirty="0">
                <a:ln w="6350">
                  <a:noFill/>
                </a:ln>
                <a:solidFill>
                  <a:schemeClr val="bg1"/>
                </a:solidFill>
              </a:endParaRPr>
            </a:p>
          </p:txBody>
        </p:sp>
      </p:grpSp>
      <p:grpSp>
        <p:nvGrpSpPr>
          <p:cNvPr id="8" name="Group 7"/>
          <p:cNvGrpSpPr/>
          <p:nvPr/>
        </p:nvGrpSpPr>
        <p:grpSpPr>
          <a:xfrm>
            <a:off x="3960514" y="2413509"/>
            <a:ext cx="763097" cy="522252"/>
            <a:chOff x="4435020" y="1162663"/>
            <a:chExt cx="617220" cy="355294"/>
          </a:xfrm>
        </p:grpSpPr>
        <p:sp>
          <p:nvSpPr>
            <p:cNvPr id="9" name="Curved Right Arrow 8"/>
            <p:cNvSpPr/>
            <p:nvPr/>
          </p:nvSpPr>
          <p:spPr>
            <a:xfrm>
              <a:off x="4435020" y="1184231"/>
              <a:ext cx="291896" cy="333726"/>
            </a:xfrm>
            <a:prstGeom prst="curved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Curved Right Arrow 9"/>
            <p:cNvSpPr/>
            <p:nvPr/>
          </p:nvSpPr>
          <p:spPr>
            <a:xfrm rot="10963178">
              <a:off x="4760344" y="1162663"/>
              <a:ext cx="291896" cy="333726"/>
            </a:xfrm>
            <a:prstGeom prst="curved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1" name="TextBox 10"/>
          <p:cNvSpPr txBox="1"/>
          <p:nvPr/>
        </p:nvSpPr>
        <p:spPr>
          <a:xfrm>
            <a:off x="4140955" y="2538777"/>
            <a:ext cx="354584" cy="253916"/>
          </a:xfrm>
          <a:prstGeom prst="rect">
            <a:avLst/>
          </a:prstGeom>
          <a:noFill/>
        </p:spPr>
        <p:txBody>
          <a:bodyPr wrap="none" rtlCol="0">
            <a:spAutoFit/>
          </a:bodyPr>
          <a:lstStyle/>
          <a:p>
            <a:r>
              <a:rPr lang="en-US" sz="1050" dirty="0">
                <a:solidFill>
                  <a:schemeClr val="bg1"/>
                </a:solidFill>
              </a:rPr>
              <a:t>ETL</a:t>
            </a:r>
            <a:endParaRPr lang="en-US" sz="1050" dirty="0">
              <a:solidFill>
                <a:schemeClr val="bg1"/>
              </a:solidFill>
            </a:endParaRPr>
          </a:p>
        </p:txBody>
      </p:sp>
    </p:spTree>
    <p:extLst>
      <p:ext uri="{BB962C8B-B14F-4D97-AF65-F5344CB8AC3E}">
        <p14:creationId xmlns:p14="http://schemas.microsoft.com/office/powerpoint/2010/main" val="1553410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a:xfrm>
            <a:off x="5233254" y="1662303"/>
            <a:ext cx="1279689" cy="727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p>
        </p:txBody>
      </p:sp>
      <p:sp>
        <p:nvSpPr>
          <p:cNvPr id="197" name="Rectangle 196"/>
          <p:cNvSpPr/>
          <p:nvPr/>
        </p:nvSpPr>
        <p:spPr>
          <a:xfrm>
            <a:off x="6219730" y="2366279"/>
            <a:ext cx="295171" cy="2234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p>
        </p:txBody>
      </p:sp>
      <p:sp>
        <p:nvSpPr>
          <p:cNvPr id="194" name="Rectangle 193"/>
          <p:cNvSpPr/>
          <p:nvPr/>
        </p:nvSpPr>
        <p:spPr>
          <a:xfrm>
            <a:off x="5232666" y="2369960"/>
            <a:ext cx="970424" cy="2216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p>
        </p:txBody>
      </p:sp>
      <p:cxnSp>
        <p:nvCxnSpPr>
          <p:cNvPr id="4" name="Elbow Connector 3"/>
          <p:cNvCxnSpPr>
            <a:stCxn id="7" idx="0"/>
            <a:endCxn id="9" idx="0"/>
          </p:cNvCxnSpPr>
          <p:nvPr/>
        </p:nvCxnSpPr>
        <p:spPr>
          <a:xfrm rot="16200000" flipH="1">
            <a:off x="5798054" y="-1202092"/>
            <a:ext cx="2525" cy="4696267"/>
          </a:xfrm>
          <a:prstGeom prst="bentConnector3">
            <a:avLst>
              <a:gd name="adj1" fmla="val -9053465"/>
            </a:avLst>
          </a:prstGeom>
          <a:ln w="57150">
            <a:solidFill>
              <a:srgbClr val="FF9900"/>
            </a:solidFill>
            <a:tailEnd type="triangle" w="med" len="sm"/>
          </a:ln>
        </p:spPr>
        <p:style>
          <a:lnRef idx="1">
            <a:schemeClr val="accent6"/>
          </a:lnRef>
          <a:fillRef idx="0">
            <a:schemeClr val="accent6"/>
          </a:fillRef>
          <a:effectRef idx="0">
            <a:schemeClr val="accent6"/>
          </a:effectRef>
          <a:fontRef idx="minor">
            <a:schemeClr val="tx1"/>
          </a:fontRef>
        </p:style>
      </p:cxnSp>
      <p:grpSp>
        <p:nvGrpSpPr>
          <p:cNvPr id="5" name="Group 4"/>
          <p:cNvGrpSpPr/>
          <p:nvPr/>
        </p:nvGrpSpPr>
        <p:grpSpPr>
          <a:xfrm>
            <a:off x="421484" y="1144780"/>
            <a:ext cx="8443913" cy="402635"/>
            <a:chOff x="421481" y="287527"/>
            <a:chExt cx="8443911" cy="402635"/>
          </a:xfrm>
        </p:grpSpPr>
        <p:sp>
          <p:nvSpPr>
            <p:cNvPr id="6" name="TextBox 5"/>
            <p:cNvSpPr txBox="1"/>
            <p:nvPr/>
          </p:nvSpPr>
          <p:spPr>
            <a:xfrm>
              <a:off x="421481" y="287527"/>
              <a:ext cx="1435893" cy="400110"/>
            </a:xfrm>
            <a:prstGeom prst="rect">
              <a:avLst/>
            </a:prstGeom>
            <a:solidFill>
              <a:srgbClr val="FC9A1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457166"/>
              <a:r>
                <a:rPr lang="en-US" sz="2000" dirty="0">
                  <a:solidFill>
                    <a:schemeClr val="bg1"/>
                  </a:solidFill>
                </a:rPr>
                <a:t>Collect</a:t>
              </a:r>
              <a:endParaRPr lang="en-US" sz="2700" dirty="0">
                <a:solidFill>
                  <a:schemeClr val="bg1"/>
                </a:solidFill>
              </a:endParaRPr>
            </a:p>
          </p:txBody>
        </p:sp>
        <p:sp>
          <p:nvSpPr>
            <p:cNvPr id="7" name="TextBox 6"/>
            <p:cNvSpPr txBox="1"/>
            <p:nvPr/>
          </p:nvSpPr>
          <p:spPr>
            <a:xfrm>
              <a:off x="2737769" y="287527"/>
              <a:ext cx="1426821" cy="400110"/>
            </a:xfrm>
            <a:prstGeom prst="rect">
              <a:avLst/>
            </a:prstGeom>
            <a:solidFill>
              <a:srgbClr val="FC9A18"/>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a:defRPr sz="2700">
                  <a:solidFill>
                    <a:srgbClr val="00B0F0"/>
                  </a:solidFill>
                </a:defRPr>
              </a:lvl1pPr>
            </a:lstStyle>
            <a:p>
              <a:pPr algn="ctr" defTabSz="457166"/>
              <a:r>
                <a:rPr lang="en-US" sz="2000" dirty="0">
                  <a:solidFill>
                    <a:schemeClr val="bg1"/>
                  </a:solidFill>
                </a:rPr>
                <a:t>Store</a:t>
              </a:r>
              <a:endParaRPr lang="en-US" dirty="0">
                <a:solidFill>
                  <a:schemeClr val="bg1"/>
                </a:solidFill>
              </a:endParaRPr>
            </a:p>
          </p:txBody>
        </p:sp>
        <p:sp>
          <p:nvSpPr>
            <p:cNvPr id="8" name="TextBox 7"/>
            <p:cNvSpPr txBox="1"/>
            <p:nvPr/>
          </p:nvSpPr>
          <p:spPr>
            <a:xfrm>
              <a:off x="5177788" y="287527"/>
              <a:ext cx="1430178" cy="400110"/>
            </a:xfrm>
            <a:prstGeom prst="rect">
              <a:avLst/>
            </a:prstGeom>
            <a:solidFill>
              <a:srgbClr val="FC9A18"/>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defRPr sz="2700">
                  <a:solidFill>
                    <a:srgbClr val="00B0F0"/>
                  </a:solidFill>
                </a:defRPr>
              </a:lvl1pPr>
            </a:lstStyle>
            <a:p>
              <a:pPr algn="ctr" defTabSz="457166"/>
              <a:r>
                <a:rPr lang="en-US" sz="2000" dirty="0">
                  <a:ln w="6350">
                    <a:noFill/>
                  </a:ln>
                  <a:solidFill>
                    <a:schemeClr val="bg1"/>
                  </a:solidFill>
                </a:rPr>
                <a:t>Analyze</a:t>
              </a:r>
              <a:endParaRPr lang="en-US" dirty="0">
                <a:ln w="6350">
                  <a:noFill/>
                </a:ln>
                <a:solidFill>
                  <a:schemeClr val="bg1"/>
                </a:solidFill>
              </a:endParaRPr>
            </a:p>
          </p:txBody>
        </p:sp>
        <p:sp>
          <p:nvSpPr>
            <p:cNvPr id="9" name="TextBox 8"/>
            <p:cNvSpPr txBox="1"/>
            <p:nvPr/>
          </p:nvSpPr>
          <p:spPr>
            <a:xfrm>
              <a:off x="7429499" y="290052"/>
              <a:ext cx="1435893" cy="400110"/>
            </a:xfrm>
            <a:prstGeom prst="rect">
              <a:avLst/>
            </a:prstGeom>
            <a:solidFill>
              <a:srgbClr val="FC9A1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457166"/>
              <a:r>
                <a:rPr lang="en-US" sz="2000" dirty="0">
                  <a:solidFill>
                    <a:schemeClr val="bg1"/>
                  </a:solidFill>
                </a:rPr>
                <a:t>Consume</a:t>
              </a:r>
              <a:endParaRPr lang="en-US" sz="2800" dirty="0">
                <a:solidFill>
                  <a:schemeClr val="bg1"/>
                </a:solidFill>
              </a:endParaRPr>
            </a:p>
          </p:txBody>
        </p:sp>
      </p:grpSp>
      <p:sp>
        <p:nvSpPr>
          <p:cNvPr id="14" name="Rectangle 13"/>
          <p:cNvSpPr/>
          <p:nvPr/>
        </p:nvSpPr>
        <p:spPr>
          <a:xfrm>
            <a:off x="501981" y="1636665"/>
            <a:ext cx="1279689" cy="294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dirty="0"/>
              <a:t>A</a:t>
            </a:r>
            <a:endParaRPr lang="en-US" dirty="0"/>
          </a:p>
        </p:txBody>
      </p:sp>
      <p:sp>
        <p:nvSpPr>
          <p:cNvPr id="15" name="Rectangle 14"/>
          <p:cNvSpPr/>
          <p:nvPr/>
        </p:nvSpPr>
        <p:spPr>
          <a:xfrm>
            <a:off x="2864904" y="1636665"/>
            <a:ext cx="1279689" cy="294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p>
        </p:txBody>
      </p:sp>
      <p:sp>
        <p:nvSpPr>
          <p:cNvPr id="17" name="Rectangle 16"/>
          <p:cNvSpPr/>
          <p:nvPr/>
        </p:nvSpPr>
        <p:spPr>
          <a:xfrm>
            <a:off x="7513566" y="1636664"/>
            <a:ext cx="1279689" cy="3076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dirty="0"/>
          </a:p>
        </p:txBody>
      </p:sp>
      <p:sp>
        <p:nvSpPr>
          <p:cNvPr id="40" name="TextBox 39"/>
          <p:cNvSpPr txBox="1"/>
          <p:nvPr/>
        </p:nvSpPr>
        <p:spPr>
          <a:xfrm>
            <a:off x="534113" y="1741858"/>
            <a:ext cx="1202870" cy="253914"/>
          </a:xfrm>
          <a:prstGeom prst="rect">
            <a:avLst/>
          </a:prstGeom>
          <a:noFill/>
        </p:spPr>
        <p:txBody>
          <a:bodyPr wrap="square" lIns="68577" tIns="34289" rIns="68577" bIns="34289" rtlCol="0">
            <a:spAutoFit/>
          </a:bodyPr>
          <a:lstStyle/>
          <a:p>
            <a:pPr algn="ctr"/>
            <a:r>
              <a:rPr lang="en-US" sz="1200" b="1" dirty="0"/>
              <a:t>Web Apps</a:t>
            </a:r>
            <a:endParaRPr lang="en-US" sz="1200" b="1" dirty="0"/>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1614" y="2050305"/>
            <a:ext cx="296249" cy="332711"/>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303" y="2433513"/>
            <a:ext cx="306871" cy="354820"/>
          </a:xfrm>
          <a:prstGeom prst="rect">
            <a:avLst/>
          </a:prstGeom>
        </p:spPr>
      </p:pic>
      <p:pic>
        <p:nvPicPr>
          <p:cNvPr id="55" name="Picture 54"/>
          <p:cNvPicPr>
            <a:picLocks noChangeAspect="1"/>
          </p:cNvPicPr>
          <p:nvPr/>
        </p:nvPicPr>
        <p:blipFill rotWithShape="1">
          <a:blip r:embed="rId5">
            <a:extLst>
              <a:ext uri="{28A0092B-C50C-407E-A947-70E740481C1C}">
                <a14:useLocalDpi xmlns:a14="http://schemas.microsoft.com/office/drawing/2010/main" val="0"/>
              </a:ext>
            </a:extLst>
          </a:blip>
          <a:srcRect l="6244" t="13057" b="8507"/>
          <a:stretch/>
        </p:blipFill>
        <p:spPr>
          <a:xfrm>
            <a:off x="2877894" y="3252998"/>
            <a:ext cx="695486" cy="325556"/>
          </a:xfrm>
          <a:prstGeom prst="rect">
            <a:avLst/>
          </a:prstGeom>
        </p:spPr>
      </p:pic>
      <p:pic>
        <p:nvPicPr>
          <p:cNvPr id="57" name="Picture 56"/>
          <p:cNvPicPr>
            <a:picLocks noChangeAspect="1"/>
          </p:cNvPicPr>
          <p:nvPr/>
        </p:nvPicPr>
        <p:blipFill>
          <a:blip r:embed="rId6"/>
          <a:stretch>
            <a:fillRect/>
          </a:stretch>
        </p:blipFill>
        <p:spPr>
          <a:xfrm>
            <a:off x="3776255" y="2821277"/>
            <a:ext cx="266967" cy="323052"/>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9940" y="1650111"/>
            <a:ext cx="279594" cy="336324"/>
          </a:xfrm>
          <a:prstGeom prst="rect">
            <a:avLst/>
          </a:prstGeom>
          <a:noFill/>
          <a:ln>
            <a:noFill/>
          </a:ln>
        </p:spPr>
      </p:pic>
      <p:cxnSp>
        <p:nvCxnSpPr>
          <p:cNvPr id="73" name="Straight Connector 72"/>
          <p:cNvCxnSpPr/>
          <p:nvPr/>
        </p:nvCxnSpPr>
        <p:spPr>
          <a:xfrm>
            <a:off x="500895" y="2164141"/>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493759" y="2795919"/>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500895" y="4006327"/>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5233253" y="3042157"/>
            <a:ext cx="96983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5231477" y="3574726"/>
            <a:ext cx="9716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a:off x="5237463" y="1991756"/>
            <a:ext cx="1279689" cy="0"/>
          </a:xfrm>
          <a:prstGeom prst="line">
            <a:avLst/>
          </a:prstGeom>
          <a:ln w="19050"/>
        </p:spPr>
        <p:style>
          <a:lnRef idx="1">
            <a:schemeClr val="dk1"/>
          </a:lnRef>
          <a:fillRef idx="0">
            <a:schemeClr val="dk1"/>
          </a:fillRef>
          <a:effectRef idx="0">
            <a:schemeClr val="dk1"/>
          </a:effectRef>
          <a:fontRef idx="minor">
            <a:schemeClr val="tx1"/>
          </a:fontRef>
        </p:style>
      </p:cxnSp>
      <p:pic>
        <p:nvPicPr>
          <p:cNvPr id="112" name="Picture 111"/>
          <p:cNvPicPr>
            <a:picLocks noChangeAspect="1"/>
          </p:cNvPicPr>
          <p:nvPr/>
        </p:nvPicPr>
        <p:blipFill rotWithShape="1">
          <a:blip r:embed="rId8" cstate="print">
            <a:extLst>
              <a:ext uri="{28A0092B-C50C-407E-A947-70E740481C1C}">
                <a14:useLocalDpi xmlns:a14="http://schemas.microsoft.com/office/drawing/2010/main" val="0"/>
              </a:ext>
            </a:extLst>
          </a:blip>
          <a:srcRect t="4430" b="1959"/>
          <a:stretch/>
        </p:blipFill>
        <p:spPr>
          <a:xfrm>
            <a:off x="5503396" y="3874823"/>
            <a:ext cx="398506" cy="343592"/>
          </a:xfrm>
          <a:prstGeom prst="rect">
            <a:avLst/>
          </a:prstGeom>
        </p:spPr>
      </p:pic>
      <p:pic>
        <p:nvPicPr>
          <p:cNvPr id="113" name="Picture 1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1722" y="3095051"/>
            <a:ext cx="630100" cy="334588"/>
          </a:xfrm>
          <a:prstGeom prst="rect">
            <a:avLst/>
          </a:prstGeom>
        </p:spPr>
      </p:pic>
      <p:pic>
        <p:nvPicPr>
          <p:cNvPr id="118" name="Picture 1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82058" y="1663631"/>
            <a:ext cx="270781" cy="306884"/>
          </a:xfrm>
          <a:prstGeom prst="rect">
            <a:avLst/>
          </a:prstGeom>
        </p:spPr>
      </p:pic>
      <p:pic>
        <p:nvPicPr>
          <p:cNvPr id="126" name="Picture 1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9194" y="2410542"/>
            <a:ext cx="284089" cy="340908"/>
          </a:xfrm>
          <a:prstGeom prst="rect">
            <a:avLst/>
          </a:prstGeom>
        </p:spPr>
      </p:pic>
      <p:cxnSp>
        <p:nvCxnSpPr>
          <p:cNvPr id="136" name="Straight Connector 135"/>
          <p:cNvCxnSpPr/>
          <p:nvPr/>
        </p:nvCxnSpPr>
        <p:spPr>
          <a:xfrm>
            <a:off x="7473729" y="1987350"/>
            <a:ext cx="1319529" cy="7407"/>
          </a:xfrm>
          <a:prstGeom prst="line">
            <a:avLst/>
          </a:prstGeom>
          <a:ln w="57150">
            <a:solidFill>
              <a:srgbClr val="28281E"/>
            </a:solidFill>
          </a:ln>
        </p:spPr>
        <p:style>
          <a:lnRef idx="1">
            <a:schemeClr val="dk1"/>
          </a:lnRef>
          <a:fillRef idx="0">
            <a:schemeClr val="dk1"/>
          </a:fillRef>
          <a:effectRef idx="0">
            <a:schemeClr val="dk1"/>
          </a:effectRef>
          <a:fontRef idx="minor">
            <a:schemeClr val="tx1"/>
          </a:fontRef>
        </p:style>
      </p:cxnSp>
      <p:pic>
        <p:nvPicPr>
          <p:cNvPr id="145" name="Picture 1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97028" y="2054950"/>
            <a:ext cx="1061925" cy="220843"/>
          </a:xfrm>
          <a:prstGeom prst="rect">
            <a:avLst/>
          </a:prstGeom>
        </p:spPr>
      </p:pic>
      <p:pic>
        <p:nvPicPr>
          <p:cNvPr id="146" name="Picture 145"/>
          <p:cNvPicPr>
            <a:picLocks noChangeAspect="1"/>
          </p:cNvPicPr>
          <p:nvPr/>
        </p:nvPicPr>
        <p:blipFill rotWithShape="1">
          <a:blip r:embed="rId13" cstate="print">
            <a:extLst>
              <a:ext uri="{28A0092B-C50C-407E-A947-70E740481C1C}">
                <a14:useLocalDpi xmlns:a14="http://schemas.microsoft.com/office/drawing/2010/main" val="0"/>
              </a:ext>
            </a:extLst>
          </a:blip>
          <a:srcRect l="-1089" t="37509" r="1089" b="38390"/>
          <a:stretch/>
        </p:blipFill>
        <p:spPr>
          <a:xfrm>
            <a:off x="7585024" y="2786985"/>
            <a:ext cx="1124850" cy="180737"/>
          </a:xfrm>
          <a:prstGeom prst="rect">
            <a:avLst/>
          </a:prstGeom>
        </p:spPr>
      </p:pic>
      <p:pic>
        <p:nvPicPr>
          <p:cNvPr id="150" name="Picture 149"/>
          <p:cNvPicPr>
            <a:picLocks noChangeAspect="1"/>
          </p:cNvPicPr>
          <p:nvPr/>
        </p:nvPicPr>
        <p:blipFill rotWithShape="1">
          <a:blip r:embed="rId14" cstate="print">
            <a:extLst>
              <a:ext uri="{28A0092B-C50C-407E-A947-70E740481C1C}">
                <a14:useLocalDpi xmlns:a14="http://schemas.microsoft.com/office/drawing/2010/main" val="0"/>
              </a:ext>
            </a:extLst>
          </a:blip>
          <a:srcRect t="25417" b="29307"/>
          <a:stretch/>
        </p:blipFill>
        <p:spPr>
          <a:xfrm>
            <a:off x="7662316" y="2404890"/>
            <a:ext cx="953758" cy="287884"/>
          </a:xfrm>
          <a:prstGeom prst="rect">
            <a:avLst/>
          </a:prstGeom>
        </p:spPr>
      </p:pic>
      <p:sp>
        <p:nvSpPr>
          <p:cNvPr id="158" name="TextBox 157"/>
          <p:cNvSpPr txBox="1"/>
          <p:nvPr/>
        </p:nvSpPr>
        <p:spPr>
          <a:xfrm>
            <a:off x="2892445" y="2406619"/>
            <a:ext cx="709781" cy="377024"/>
          </a:xfrm>
          <a:prstGeom prst="rect">
            <a:avLst/>
          </a:prstGeom>
          <a:noFill/>
        </p:spPr>
        <p:txBody>
          <a:bodyPr wrap="square" lIns="68577" tIns="34289" rIns="68577" bIns="34289" rtlCol="0">
            <a:spAutoFit/>
          </a:bodyPr>
          <a:lstStyle/>
          <a:p>
            <a:r>
              <a:rPr lang="en-US" sz="1000" b="1" dirty="0">
                <a:latin typeface="Helvetica Neue"/>
              </a:rPr>
              <a:t>Amazon RDS</a:t>
            </a:r>
          </a:p>
        </p:txBody>
      </p:sp>
      <p:sp>
        <p:nvSpPr>
          <p:cNvPr id="159" name="TextBox 158"/>
          <p:cNvSpPr txBox="1"/>
          <p:nvPr/>
        </p:nvSpPr>
        <p:spPr>
          <a:xfrm>
            <a:off x="2864038" y="2035509"/>
            <a:ext cx="862814" cy="346247"/>
          </a:xfrm>
          <a:prstGeom prst="rect">
            <a:avLst/>
          </a:prstGeom>
          <a:noFill/>
        </p:spPr>
        <p:txBody>
          <a:bodyPr wrap="square" lIns="68577" tIns="34289" rIns="68577" bIns="34289" rtlCol="0">
            <a:spAutoFit/>
          </a:bodyPr>
          <a:lstStyle/>
          <a:p>
            <a:r>
              <a:rPr lang="en-US" sz="900" b="1" dirty="0">
                <a:latin typeface="Helvetica Neue"/>
              </a:rPr>
              <a:t>Amazon </a:t>
            </a:r>
            <a:r>
              <a:rPr lang="en-US" sz="900" b="1" dirty="0" err="1">
                <a:latin typeface="Helvetica Neue"/>
              </a:rPr>
              <a:t>DynamoDB</a:t>
            </a:r>
            <a:endParaRPr lang="en-US" sz="900" b="1" dirty="0">
              <a:latin typeface="Helvetica Neue"/>
            </a:endParaRPr>
          </a:p>
        </p:txBody>
      </p:sp>
      <p:sp>
        <p:nvSpPr>
          <p:cNvPr id="160" name="TextBox 159"/>
          <p:cNvSpPr txBox="1"/>
          <p:nvPr/>
        </p:nvSpPr>
        <p:spPr>
          <a:xfrm>
            <a:off x="2854642" y="2814990"/>
            <a:ext cx="893046" cy="361635"/>
          </a:xfrm>
          <a:prstGeom prst="rect">
            <a:avLst/>
          </a:prstGeom>
          <a:noFill/>
        </p:spPr>
        <p:txBody>
          <a:bodyPr wrap="square" lIns="68577" tIns="34289" rIns="68577" bIns="34289" rtlCol="0">
            <a:spAutoFit/>
          </a:bodyPr>
          <a:lstStyle/>
          <a:p>
            <a:r>
              <a:rPr lang="en-US" sz="1000" b="1" dirty="0">
                <a:latin typeface="Helvetica Neue"/>
              </a:rPr>
              <a:t>Amazon</a:t>
            </a:r>
            <a:endParaRPr lang="en-US" sz="900" b="1" dirty="0">
              <a:latin typeface="Helvetica Neue"/>
            </a:endParaRPr>
          </a:p>
          <a:p>
            <a:r>
              <a:rPr lang="en-US" sz="900" b="1" dirty="0">
                <a:latin typeface="Helvetica Neue"/>
              </a:rPr>
              <a:t>ES</a:t>
            </a:r>
            <a:endParaRPr lang="en-US" sz="900" b="1" dirty="0">
              <a:latin typeface="Helvetica Neue"/>
            </a:endParaRPr>
          </a:p>
        </p:txBody>
      </p:sp>
      <p:sp>
        <p:nvSpPr>
          <p:cNvPr id="161" name="TextBox 160"/>
          <p:cNvSpPr txBox="1"/>
          <p:nvPr/>
        </p:nvSpPr>
        <p:spPr>
          <a:xfrm>
            <a:off x="2894096" y="3656825"/>
            <a:ext cx="709781" cy="377024"/>
          </a:xfrm>
          <a:prstGeom prst="rect">
            <a:avLst/>
          </a:prstGeom>
          <a:noFill/>
        </p:spPr>
        <p:txBody>
          <a:bodyPr wrap="square" lIns="68577" tIns="34289" rIns="68577" bIns="34289" rtlCol="0">
            <a:spAutoFit/>
          </a:bodyPr>
          <a:lstStyle/>
          <a:p>
            <a:r>
              <a:rPr lang="en-US" sz="1000" b="1" dirty="0">
                <a:latin typeface="Helvetica Neue"/>
              </a:rPr>
              <a:t>Amazon</a:t>
            </a:r>
            <a:br>
              <a:rPr lang="en-US" sz="1000" b="1" dirty="0">
                <a:latin typeface="Helvetica Neue"/>
              </a:rPr>
            </a:br>
            <a:r>
              <a:rPr lang="en-US" sz="1000" b="1" dirty="0">
                <a:latin typeface="Helvetica Neue"/>
              </a:rPr>
              <a:t>S3</a:t>
            </a:r>
          </a:p>
        </p:txBody>
      </p:sp>
      <p:cxnSp>
        <p:nvCxnSpPr>
          <p:cNvPr id="176" name="Straight Connector 175"/>
          <p:cNvCxnSpPr/>
          <p:nvPr/>
        </p:nvCxnSpPr>
        <p:spPr>
          <a:xfrm>
            <a:off x="2864903" y="2012879"/>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177" name="Straight Connector 176"/>
          <p:cNvCxnSpPr/>
          <p:nvPr/>
        </p:nvCxnSpPr>
        <p:spPr>
          <a:xfrm>
            <a:off x="2871375" y="2407966"/>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a:off x="2871375" y="2795919"/>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179" name="Straight Connector 178"/>
          <p:cNvCxnSpPr/>
          <p:nvPr/>
        </p:nvCxnSpPr>
        <p:spPr>
          <a:xfrm>
            <a:off x="2821878" y="3194231"/>
            <a:ext cx="1329187" cy="0"/>
          </a:xfrm>
          <a:prstGeom prst="line">
            <a:avLst/>
          </a:prstGeom>
          <a:ln w="57150">
            <a:solidFill>
              <a:srgbClr val="28281E"/>
            </a:solidFill>
          </a:ln>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a:off x="2821878" y="3628803"/>
            <a:ext cx="1329187"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a:xfrm>
            <a:off x="2784817" y="4067318"/>
            <a:ext cx="1366247"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sp>
        <p:nvSpPr>
          <p:cNvPr id="187" name="TextBox 186"/>
          <p:cNvSpPr txBox="1"/>
          <p:nvPr/>
        </p:nvSpPr>
        <p:spPr>
          <a:xfrm>
            <a:off x="5238041" y="1653961"/>
            <a:ext cx="1041576" cy="377024"/>
          </a:xfrm>
          <a:prstGeom prst="rect">
            <a:avLst/>
          </a:prstGeom>
          <a:noFill/>
        </p:spPr>
        <p:txBody>
          <a:bodyPr wrap="square" lIns="68577" tIns="34289" rIns="68577" bIns="34289" rtlCol="0">
            <a:spAutoFit/>
          </a:bodyPr>
          <a:lstStyle/>
          <a:p>
            <a:r>
              <a:rPr lang="en-US" sz="1000" b="1" dirty="0">
                <a:latin typeface="Helvetica Neue"/>
              </a:rPr>
              <a:t>Amazon Redshift</a:t>
            </a:r>
            <a:endParaRPr lang="en-US" sz="1000" b="1" dirty="0">
              <a:latin typeface="Helvetica Neue"/>
            </a:endParaRPr>
          </a:p>
        </p:txBody>
      </p:sp>
      <p:sp>
        <p:nvSpPr>
          <p:cNvPr id="189" name="TextBox 188"/>
          <p:cNvSpPr txBox="1"/>
          <p:nvPr/>
        </p:nvSpPr>
        <p:spPr>
          <a:xfrm>
            <a:off x="5207045" y="3911231"/>
            <a:ext cx="524411" cy="223136"/>
          </a:xfrm>
          <a:prstGeom prst="rect">
            <a:avLst/>
          </a:prstGeom>
          <a:noFill/>
        </p:spPr>
        <p:txBody>
          <a:bodyPr wrap="square" lIns="68577" tIns="34289" rIns="68577" bIns="34289" rtlCol="0">
            <a:spAutoFit/>
          </a:bodyPr>
          <a:lstStyle/>
          <a:p>
            <a:pPr algn="r"/>
            <a:r>
              <a:rPr lang="en-US" sz="1000" b="1" dirty="0">
                <a:latin typeface="Helvetica Neue"/>
              </a:rPr>
              <a:t>  </a:t>
            </a:r>
            <a:endParaRPr lang="en-US" sz="1000" b="1" dirty="0">
              <a:latin typeface="Helvetica Neue"/>
            </a:endParaRPr>
          </a:p>
        </p:txBody>
      </p:sp>
      <p:sp>
        <p:nvSpPr>
          <p:cNvPr id="193" name="TextBox 192"/>
          <p:cNvSpPr txBox="1"/>
          <p:nvPr/>
        </p:nvSpPr>
        <p:spPr>
          <a:xfrm>
            <a:off x="5260954" y="2251622"/>
            <a:ext cx="637801" cy="377024"/>
          </a:xfrm>
          <a:prstGeom prst="rect">
            <a:avLst/>
          </a:prstGeom>
          <a:noFill/>
        </p:spPr>
        <p:txBody>
          <a:bodyPr wrap="square" lIns="68577" tIns="34289" rIns="68577" bIns="34289" rtlCol="0">
            <a:spAutoFit/>
          </a:bodyPr>
          <a:lstStyle/>
          <a:p>
            <a:r>
              <a:rPr lang="en-US" sz="1000" b="1" dirty="0">
                <a:latin typeface="Helvetica Neue"/>
              </a:rPr>
              <a:t>AWS</a:t>
            </a:r>
          </a:p>
          <a:p>
            <a:r>
              <a:rPr lang="en-US" sz="1000" b="1" dirty="0">
                <a:latin typeface="Helvetica Neue"/>
              </a:rPr>
              <a:t>Lambda</a:t>
            </a:r>
          </a:p>
        </p:txBody>
      </p:sp>
      <p:sp>
        <p:nvSpPr>
          <p:cNvPr id="196" name="TextBox 195"/>
          <p:cNvSpPr txBox="1"/>
          <p:nvPr/>
        </p:nvSpPr>
        <p:spPr>
          <a:xfrm>
            <a:off x="6119962" y="2739365"/>
            <a:ext cx="446270" cy="1368354"/>
          </a:xfrm>
          <a:prstGeom prst="rect">
            <a:avLst/>
          </a:prstGeom>
          <a:noFill/>
        </p:spPr>
        <p:txBody>
          <a:bodyPr vert="vert270" wrap="square" lIns="68577" tIns="34289" rIns="68577" bIns="34289" rtlCol="0">
            <a:spAutoFit/>
          </a:bodyPr>
          <a:lstStyle/>
          <a:p>
            <a:r>
              <a:rPr lang="en-US" sz="1000" b="1" dirty="0">
                <a:latin typeface="Helvetica Neue"/>
              </a:rPr>
              <a:t>Amazon Elastic </a:t>
            </a:r>
            <a:r>
              <a:rPr lang="en-US" sz="1000" b="1" dirty="0" err="1">
                <a:latin typeface="Helvetica Neue"/>
              </a:rPr>
              <a:t>MapReduce</a:t>
            </a:r>
            <a:endParaRPr lang="en-US" sz="1000" b="1" dirty="0">
              <a:latin typeface="Helvetica Neue"/>
            </a:endParaRPr>
          </a:p>
        </p:txBody>
      </p:sp>
      <p:sp>
        <p:nvSpPr>
          <p:cNvPr id="122" name="TextBox 121"/>
          <p:cNvSpPr txBox="1"/>
          <p:nvPr/>
        </p:nvSpPr>
        <p:spPr>
          <a:xfrm>
            <a:off x="2864904" y="1654818"/>
            <a:ext cx="848391" cy="346247"/>
          </a:xfrm>
          <a:prstGeom prst="rect">
            <a:avLst/>
          </a:prstGeom>
          <a:noFill/>
        </p:spPr>
        <p:txBody>
          <a:bodyPr wrap="square" lIns="68577" tIns="34289" rIns="68577" bIns="34289" rtlCol="0">
            <a:spAutoFit/>
          </a:bodyPr>
          <a:lstStyle/>
          <a:p>
            <a:r>
              <a:rPr lang="en-US" sz="900" b="1" dirty="0">
                <a:latin typeface="Helvetica Neue"/>
              </a:rPr>
              <a:t>Amazon</a:t>
            </a:r>
          </a:p>
          <a:p>
            <a:r>
              <a:rPr lang="en-US" sz="900" b="1" dirty="0" err="1">
                <a:latin typeface="Helvetica Neue"/>
              </a:rPr>
              <a:t>ElastiCache</a:t>
            </a:r>
            <a:endParaRPr lang="en-US" sz="700" b="1" dirty="0">
              <a:latin typeface="Helvetica Neue"/>
            </a:endParaRPr>
          </a:p>
        </p:txBody>
      </p:sp>
      <p:sp>
        <p:nvSpPr>
          <p:cNvPr id="124" name="TextBox 123"/>
          <p:cNvSpPr txBox="1"/>
          <p:nvPr/>
        </p:nvSpPr>
        <p:spPr>
          <a:xfrm rot="16200000">
            <a:off x="1852276" y="2297830"/>
            <a:ext cx="1709194" cy="207747"/>
          </a:xfrm>
          <a:prstGeom prst="rect">
            <a:avLst/>
          </a:prstGeom>
          <a:noFill/>
        </p:spPr>
        <p:txBody>
          <a:bodyPr wrap="square" lIns="68577" tIns="34289" rIns="68577" bIns="34289" rtlCol="0">
            <a:spAutoFit/>
          </a:bodyPr>
          <a:lstStyle/>
          <a:p>
            <a:r>
              <a:rPr lang="en-US" sz="900" b="1" dirty="0">
                <a:solidFill>
                  <a:schemeClr val="bg1"/>
                </a:solidFill>
                <a:latin typeface="Helvetica Neue"/>
              </a:rPr>
              <a:t>Search   </a:t>
            </a:r>
            <a:r>
              <a:rPr lang="en-US" sz="900" b="1" dirty="0">
                <a:solidFill>
                  <a:schemeClr val="bg1"/>
                </a:solidFill>
                <a:latin typeface="Helvetica Neue"/>
              </a:rPr>
              <a:t>SQL  NoSQL  </a:t>
            </a:r>
            <a:r>
              <a:rPr lang="en-US" sz="900" b="1" dirty="0">
                <a:solidFill>
                  <a:schemeClr val="bg1"/>
                </a:solidFill>
                <a:latin typeface="Helvetica Neue"/>
              </a:rPr>
              <a:t>Cache</a:t>
            </a:r>
          </a:p>
        </p:txBody>
      </p:sp>
      <p:sp>
        <p:nvSpPr>
          <p:cNvPr id="169" name="TextBox 168"/>
          <p:cNvSpPr txBox="1"/>
          <p:nvPr/>
        </p:nvSpPr>
        <p:spPr>
          <a:xfrm rot="16200000">
            <a:off x="4685893" y="3188278"/>
            <a:ext cx="655003" cy="346247"/>
          </a:xfrm>
          <a:prstGeom prst="rect">
            <a:avLst/>
          </a:prstGeom>
          <a:noFill/>
        </p:spPr>
        <p:txBody>
          <a:bodyPr wrap="square" lIns="68577" tIns="34289" rIns="68577" bIns="34289" rtlCol="0">
            <a:spAutoFit/>
          </a:bodyPr>
          <a:lstStyle/>
          <a:p>
            <a:pPr algn="ctr"/>
            <a:r>
              <a:rPr lang="en-US" dirty="0">
                <a:solidFill>
                  <a:schemeClr val="accent1"/>
                </a:solidFill>
              </a:rPr>
              <a:t>Batch</a:t>
            </a:r>
          </a:p>
        </p:txBody>
      </p:sp>
      <p:sp>
        <p:nvSpPr>
          <p:cNvPr id="171" name="TextBox 170"/>
          <p:cNvSpPr txBox="1"/>
          <p:nvPr/>
        </p:nvSpPr>
        <p:spPr>
          <a:xfrm rot="16200000">
            <a:off x="4350167" y="2043537"/>
            <a:ext cx="1234662" cy="346247"/>
          </a:xfrm>
          <a:prstGeom prst="rect">
            <a:avLst/>
          </a:prstGeom>
          <a:noFill/>
        </p:spPr>
        <p:txBody>
          <a:bodyPr wrap="square" lIns="68577" tIns="34289" rIns="68577" bIns="34289" rtlCol="0">
            <a:spAutoFit/>
          </a:bodyPr>
          <a:lstStyle/>
          <a:p>
            <a:pPr algn="ctr"/>
            <a:r>
              <a:rPr lang="en-US" dirty="0">
                <a:solidFill>
                  <a:schemeClr val="accent1"/>
                </a:solidFill>
              </a:rPr>
              <a:t>Interactive</a:t>
            </a:r>
          </a:p>
        </p:txBody>
      </p:sp>
      <p:sp>
        <p:nvSpPr>
          <p:cNvPr id="173" name="TextBox 172"/>
          <p:cNvSpPr txBox="1"/>
          <p:nvPr/>
        </p:nvSpPr>
        <p:spPr>
          <a:xfrm rot="16200000">
            <a:off x="-483262" y="3799254"/>
            <a:ext cx="1605563" cy="223136"/>
          </a:xfrm>
          <a:prstGeom prst="rect">
            <a:avLst/>
          </a:prstGeom>
          <a:noFill/>
        </p:spPr>
        <p:txBody>
          <a:bodyPr wrap="square" lIns="68577" tIns="34289" rIns="68577" bIns="34289" rtlCol="0">
            <a:spAutoFit/>
          </a:bodyPr>
          <a:lstStyle/>
          <a:p>
            <a:pPr algn="ctr"/>
            <a:r>
              <a:rPr lang="en-US" sz="1000" b="1" dirty="0">
                <a:solidFill>
                  <a:schemeClr val="bg1"/>
                </a:solidFill>
                <a:latin typeface="Helvetica Neue"/>
              </a:rPr>
              <a:t>Logging</a:t>
            </a:r>
          </a:p>
        </p:txBody>
      </p:sp>
      <p:sp>
        <p:nvSpPr>
          <p:cNvPr id="200" name="TextBox 199"/>
          <p:cNvSpPr txBox="1"/>
          <p:nvPr/>
        </p:nvSpPr>
        <p:spPr>
          <a:xfrm rot="16200000">
            <a:off x="-220305" y="2149941"/>
            <a:ext cx="1043216" cy="223136"/>
          </a:xfrm>
          <a:prstGeom prst="rect">
            <a:avLst/>
          </a:prstGeom>
          <a:noFill/>
        </p:spPr>
        <p:txBody>
          <a:bodyPr wrap="square" lIns="68577" tIns="34289" rIns="68577" bIns="34289" rtlCol="0">
            <a:spAutoFit/>
          </a:bodyPr>
          <a:lstStyle/>
          <a:p>
            <a:pPr algn="ctr"/>
            <a:r>
              <a:rPr lang="en-US" sz="1000" b="1" dirty="0">
                <a:solidFill>
                  <a:schemeClr val="bg1"/>
                </a:solidFill>
                <a:latin typeface="Helvetica Neue"/>
              </a:rPr>
              <a:t>Applications</a:t>
            </a:r>
            <a:endParaRPr lang="en-US" sz="1000" b="1" dirty="0">
              <a:solidFill>
                <a:schemeClr val="bg1"/>
              </a:solidFill>
              <a:latin typeface="Helvetica Neue"/>
            </a:endParaRPr>
          </a:p>
        </p:txBody>
      </p:sp>
      <p:sp>
        <p:nvSpPr>
          <p:cNvPr id="206" name="TextBox 205"/>
          <p:cNvSpPr txBox="1"/>
          <p:nvPr/>
        </p:nvSpPr>
        <p:spPr>
          <a:xfrm rot="16200000">
            <a:off x="2207257" y="3761131"/>
            <a:ext cx="972446" cy="230830"/>
          </a:xfrm>
          <a:prstGeom prst="rect">
            <a:avLst/>
          </a:prstGeom>
          <a:noFill/>
        </p:spPr>
        <p:txBody>
          <a:bodyPr wrap="square" lIns="68577" tIns="34289" rIns="68577" bIns="34289" rtlCol="0">
            <a:spAutoFit/>
          </a:bodyPr>
          <a:lstStyle/>
          <a:p>
            <a:pPr algn="ctr"/>
            <a:r>
              <a:rPr lang="en-US" sz="1000" b="1" dirty="0">
                <a:solidFill>
                  <a:schemeClr val="bg1"/>
                </a:solidFill>
                <a:latin typeface="Helvetica Neue"/>
              </a:rPr>
              <a:t>File Storage</a:t>
            </a:r>
          </a:p>
        </p:txBody>
      </p:sp>
      <p:sp>
        <p:nvSpPr>
          <p:cNvPr id="210" name="TextBox 209"/>
          <p:cNvSpPr txBox="1"/>
          <p:nvPr/>
        </p:nvSpPr>
        <p:spPr>
          <a:xfrm rot="16200000">
            <a:off x="6496058" y="2104841"/>
            <a:ext cx="1497607" cy="377024"/>
          </a:xfrm>
          <a:prstGeom prst="rect">
            <a:avLst/>
          </a:prstGeom>
          <a:noFill/>
        </p:spPr>
        <p:txBody>
          <a:bodyPr wrap="square" lIns="68577" tIns="34289" rIns="68577" bIns="34289" rtlCol="0">
            <a:spAutoFit/>
          </a:bodyPr>
          <a:lstStyle/>
          <a:p>
            <a:pPr algn="ctr"/>
            <a:r>
              <a:rPr lang="da-DK" sz="1000" b="1" dirty="0">
                <a:solidFill>
                  <a:schemeClr val="bg1"/>
                </a:solidFill>
                <a:latin typeface="Helvetica Neue"/>
              </a:rPr>
              <a:t>Analysis &amp; Visualization</a:t>
            </a:r>
            <a:endParaRPr lang="en-US" sz="1000" b="1" dirty="0">
              <a:solidFill>
                <a:schemeClr val="bg1"/>
              </a:solidFill>
              <a:latin typeface="Helvetica Neue"/>
            </a:endParaRPr>
          </a:p>
        </p:txBody>
      </p:sp>
      <p:sp>
        <p:nvSpPr>
          <p:cNvPr id="82" name="TextBox 81"/>
          <p:cNvSpPr txBox="1"/>
          <p:nvPr/>
        </p:nvSpPr>
        <p:spPr>
          <a:xfrm>
            <a:off x="4146306" y="1677347"/>
            <a:ext cx="485237" cy="242372"/>
          </a:xfrm>
          <a:prstGeom prst="rect">
            <a:avLst/>
          </a:prstGeom>
          <a:noFill/>
        </p:spPr>
        <p:txBody>
          <a:bodyPr wrap="square" lIns="68577" tIns="34289" rIns="68577" bIns="34289" rtlCol="0">
            <a:spAutoFit/>
          </a:bodyPr>
          <a:lstStyle/>
          <a:p>
            <a:r>
              <a:rPr lang="en-US" sz="1100" b="1" dirty="0">
                <a:solidFill>
                  <a:srgbClr val="FF3300"/>
                </a:solidFill>
                <a:latin typeface="Helvetica Neue"/>
              </a:rPr>
              <a:t>Hot</a:t>
            </a:r>
            <a:endParaRPr lang="en-US" b="1" dirty="0">
              <a:solidFill>
                <a:srgbClr val="FF3300"/>
              </a:solidFill>
              <a:latin typeface="Helvetica Neue"/>
            </a:endParaRPr>
          </a:p>
        </p:txBody>
      </p:sp>
      <p:sp>
        <p:nvSpPr>
          <p:cNvPr id="214" name="TextBox 213"/>
          <p:cNvSpPr txBox="1"/>
          <p:nvPr/>
        </p:nvSpPr>
        <p:spPr>
          <a:xfrm>
            <a:off x="4155881" y="4199726"/>
            <a:ext cx="479724" cy="242372"/>
          </a:xfrm>
          <a:prstGeom prst="rect">
            <a:avLst/>
          </a:prstGeom>
          <a:noFill/>
        </p:spPr>
        <p:txBody>
          <a:bodyPr wrap="square" lIns="68577" tIns="34289" rIns="68577" bIns="34289" rtlCol="0">
            <a:spAutoFit/>
          </a:bodyPr>
          <a:lstStyle/>
          <a:p>
            <a:r>
              <a:rPr lang="en-US" sz="1100" b="1" dirty="0">
                <a:solidFill>
                  <a:srgbClr val="00B0F0"/>
                </a:solidFill>
                <a:latin typeface="Helvetica Neue"/>
              </a:rPr>
              <a:t>Cold</a:t>
            </a:r>
          </a:p>
        </p:txBody>
      </p:sp>
      <p:sp>
        <p:nvSpPr>
          <p:cNvPr id="215" name="TextBox 214"/>
          <p:cNvSpPr txBox="1"/>
          <p:nvPr/>
        </p:nvSpPr>
        <p:spPr>
          <a:xfrm>
            <a:off x="4119061" y="2873166"/>
            <a:ext cx="529484" cy="238525"/>
          </a:xfrm>
          <a:prstGeom prst="rect">
            <a:avLst/>
          </a:prstGeom>
          <a:noFill/>
        </p:spPr>
        <p:txBody>
          <a:bodyPr wrap="square" lIns="68577" tIns="34289" rIns="68577" bIns="34289" rtlCol="0">
            <a:spAutoFit/>
          </a:bodyPr>
          <a:lstStyle/>
          <a:p>
            <a:r>
              <a:rPr lang="en-US" sz="1100" b="1" dirty="0">
                <a:solidFill>
                  <a:schemeClr val="accent5"/>
                </a:solidFill>
                <a:latin typeface="Helvetica Neue"/>
              </a:rPr>
              <a:t>Warm</a:t>
            </a:r>
            <a:endParaRPr lang="en-US" b="1" dirty="0">
              <a:solidFill>
                <a:schemeClr val="accent5"/>
              </a:solidFill>
              <a:latin typeface="Helvetica Neue"/>
            </a:endParaRPr>
          </a:p>
        </p:txBody>
      </p:sp>
      <p:sp>
        <p:nvSpPr>
          <p:cNvPr id="216" name="TextBox 215"/>
          <p:cNvSpPr txBox="1"/>
          <p:nvPr/>
        </p:nvSpPr>
        <p:spPr>
          <a:xfrm>
            <a:off x="4181759" y="3282992"/>
            <a:ext cx="395136" cy="242372"/>
          </a:xfrm>
          <a:prstGeom prst="rect">
            <a:avLst/>
          </a:prstGeom>
          <a:noFill/>
        </p:spPr>
        <p:txBody>
          <a:bodyPr wrap="square" lIns="68577" tIns="34289" rIns="68577" bIns="34289" rtlCol="0">
            <a:spAutoFit/>
          </a:bodyPr>
          <a:lstStyle/>
          <a:p>
            <a:r>
              <a:rPr lang="en-US" sz="1100" b="1" dirty="0">
                <a:solidFill>
                  <a:srgbClr val="FF3300"/>
                </a:solidFill>
                <a:latin typeface="Helvetica Neue"/>
              </a:rPr>
              <a:t>Hot</a:t>
            </a:r>
            <a:endParaRPr lang="en-US" b="1" dirty="0">
              <a:solidFill>
                <a:srgbClr val="FF3300"/>
              </a:solidFill>
              <a:latin typeface="Helvetica Neue"/>
            </a:endParaRPr>
          </a:p>
        </p:txBody>
      </p:sp>
      <p:cxnSp>
        <p:nvCxnSpPr>
          <p:cNvPr id="94" name="Straight Arrow Connector 93"/>
          <p:cNvCxnSpPr/>
          <p:nvPr/>
        </p:nvCxnSpPr>
        <p:spPr>
          <a:xfrm>
            <a:off x="4382909" y="1929764"/>
            <a:ext cx="0" cy="934382"/>
          </a:xfrm>
          <a:prstGeom prst="straightConnector1">
            <a:avLst/>
          </a:prstGeom>
          <a:ln w="25400">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6540522" y="3360960"/>
            <a:ext cx="479724" cy="242372"/>
          </a:xfrm>
          <a:prstGeom prst="rect">
            <a:avLst/>
          </a:prstGeom>
          <a:noFill/>
        </p:spPr>
        <p:txBody>
          <a:bodyPr wrap="square" lIns="68577" tIns="34289" rIns="68577" bIns="34289" rtlCol="0">
            <a:spAutoFit/>
          </a:bodyPr>
          <a:lstStyle/>
          <a:p>
            <a:r>
              <a:rPr lang="en-US" sz="1100" b="1" dirty="0">
                <a:solidFill>
                  <a:srgbClr val="00B0F0"/>
                </a:solidFill>
                <a:latin typeface="Helvetica Neue"/>
              </a:rPr>
              <a:t>Slow</a:t>
            </a:r>
          </a:p>
        </p:txBody>
      </p:sp>
      <p:sp>
        <p:nvSpPr>
          <p:cNvPr id="13" name="Right Arrow 12"/>
          <p:cNvSpPr/>
          <p:nvPr/>
        </p:nvSpPr>
        <p:spPr>
          <a:xfrm>
            <a:off x="1979552" y="1210996"/>
            <a:ext cx="550066" cy="305640"/>
          </a:xfrm>
          <a:prstGeom prst="rightArrow">
            <a:avLst/>
          </a:prstGeom>
          <a:solidFill>
            <a:srgbClr val="FF99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3" name="Right Arrow 212"/>
          <p:cNvSpPr/>
          <p:nvPr/>
        </p:nvSpPr>
        <p:spPr>
          <a:xfrm>
            <a:off x="6756599" y="1202488"/>
            <a:ext cx="550066" cy="305640"/>
          </a:xfrm>
          <a:prstGeom prst="rightArrow">
            <a:avLst/>
          </a:prstGeom>
          <a:solidFill>
            <a:srgbClr val="FF99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1" name="Straight Arrow Connector 230"/>
          <p:cNvCxnSpPr/>
          <p:nvPr/>
        </p:nvCxnSpPr>
        <p:spPr>
          <a:xfrm flipH="1">
            <a:off x="4378429" y="3528902"/>
            <a:ext cx="8880" cy="735987"/>
          </a:xfrm>
          <a:prstGeom prst="straightConnector1">
            <a:avLst/>
          </a:prstGeom>
          <a:ln w="25400">
            <a:solidFill>
              <a:srgbClr val="FF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7" name="Left Bracket 236"/>
          <p:cNvSpPr/>
          <p:nvPr/>
        </p:nvSpPr>
        <p:spPr>
          <a:xfrm>
            <a:off x="7451467" y="1680987"/>
            <a:ext cx="45719" cy="1286735"/>
          </a:xfrm>
          <a:prstGeom prst="leftBracket">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6" name="Left Bracket 245"/>
          <p:cNvSpPr/>
          <p:nvPr/>
        </p:nvSpPr>
        <p:spPr>
          <a:xfrm>
            <a:off x="5125602" y="1707421"/>
            <a:ext cx="49141" cy="869176"/>
          </a:xfrm>
          <a:prstGeom prst="leftBracket">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Left Bracket 246"/>
          <p:cNvSpPr/>
          <p:nvPr/>
        </p:nvSpPr>
        <p:spPr>
          <a:xfrm>
            <a:off x="5125687" y="2974181"/>
            <a:ext cx="56541" cy="880376"/>
          </a:xfrm>
          <a:prstGeom prst="leftBracket">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Left Bracket 255"/>
          <p:cNvSpPr/>
          <p:nvPr/>
        </p:nvSpPr>
        <p:spPr>
          <a:xfrm>
            <a:off x="2791283" y="3228260"/>
            <a:ext cx="45719" cy="1221397"/>
          </a:xfrm>
          <a:prstGeom prst="leftBracket">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1" name="Straight Arrow Connector 260"/>
          <p:cNvCxnSpPr/>
          <p:nvPr/>
        </p:nvCxnSpPr>
        <p:spPr>
          <a:xfrm>
            <a:off x="6754799" y="3554638"/>
            <a:ext cx="1455" cy="261087"/>
          </a:xfrm>
          <a:prstGeom prst="straightConnector1">
            <a:avLst/>
          </a:prstGeom>
          <a:ln w="254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63" name="TextBox 262"/>
          <p:cNvSpPr txBox="1"/>
          <p:nvPr/>
        </p:nvSpPr>
        <p:spPr>
          <a:xfrm>
            <a:off x="6540523" y="2343378"/>
            <a:ext cx="430585" cy="242372"/>
          </a:xfrm>
          <a:prstGeom prst="rect">
            <a:avLst/>
          </a:prstGeom>
          <a:noFill/>
        </p:spPr>
        <p:txBody>
          <a:bodyPr wrap="square" lIns="68577" tIns="34289" rIns="68577" bIns="34289" rtlCol="0">
            <a:spAutoFit/>
          </a:bodyPr>
          <a:lstStyle/>
          <a:p>
            <a:pPr algn="ctr"/>
            <a:r>
              <a:rPr lang="en-US" sz="1100" b="1" dirty="0">
                <a:solidFill>
                  <a:srgbClr val="FF3300"/>
                </a:solidFill>
                <a:latin typeface="Helvetica Neue"/>
              </a:rPr>
              <a:t>Fast</a:t>
            </a:r>
            <a:endParaRPr lang="en-US" b="1" dirty="0">
              <a:solidFill>
                <a:srgbClr val="FF3300"/>
              </a:solidFill>
              <a:latin typeface="Helvetica Neue"/>
            </a:endParaRPr>
          </a:p>
        </p:txBody>
      </p:sp>
      <p:cxnSp>
        <p:nvCxnSpPr>
          <p:cNvPr id="264" name="Straight Arrow Connector 263"/>
          <p:cNvCxnSpPr/>
          <p:nvPr/>
        </p:nvCxnSpPr>
        <p:spPr>
          <a:xfrm flipH="1" flipV="1">
            <a:off x="6756713" y="3085667"/>
            <a:ext cx="2538" cy="256276"/>
          </a:xfrm>
          <a:prstGeom prst="straightConnector1">
            <a:avLst/>
          </a:prstGeom>
          <a:ln w="254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a:stCxn id="263" idx="2"/>
          </p:cNvCxnSpPr>
          <p:nvPr/>
        </p:nvCxnSpPr>
        <p:spPr>
          <a:xfrm>
            <a:off x="6755815" y="2585750"/>
            <a:ext cx="1782" cy="431750"/>
          </a:xfrm>
          <a:prstGeom prst="straightConnector1">
            <a:avLst/>
          </a:prstGeom>
          <a:ln w="254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flipH="1" flipV="1">
            <a:off x="6723929" y="1611841"/>
            <a:ext cx="933" cy="698897"/>
          </a:xfrm>
          <a:prstGeom prst="straightConnector1">
            <a:avLst/>
          </a:prstGeom>
          <a:ln w="254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68" name="TextBox 267"/>
          <p:cNvSpPr txBox="1"/>
          <p:nvPr/>
        </p:nvSpPr>
        <p:spPr>
          <a:xfrm>
            <a:off x="6560177" y="3950963"/>
            <a:ext cx="430585" cy="242372"/>
          </a:xfrm>
          <a:prstGeom prst="rect">
            <a:avLst/>
          </a:prstGeom>
          <a:noFill/>
        </p:spPr>
        <p:txBody>
          <a:bodyPr wrap="square" lIns="68577" tIns="34289" rIns="68577" bIns="34289" rtlCol="0">
            <a:spAutoFit/>
          </a:bodyPr>
          <a:lstStyle/>
          <a:p>
            <a:pPr algn="ctr"/>
            <a:r>
              <a:rPr lang="en-US" sz="1100" b="1" dirty="0">
                <a:solidFill>
                  <a:srgbClr val="FF3300"/>
                </a:solidFill>
                <a:latin typeface="Helvetica Neue"/>
              </a:rPr>
              <a:t>Fast</a:t>
            </a:r>
            <a:endParaRPr lang="en-US" b="1" dirty="0">
              <a:solidFill>
                <a:srgbClr val="FF3300"/>
              </a:solidFill>
              <a:latin typeface="Helvetica Neue"/>
            </a:endParaRPr>
          </a:p>
        </p:txBody>
      </p:sp>
      <p:sp>
        <p:nvSpPr>
          <p:cNvPr id="283" name="TextBox 282"/>
          <p:cNvSpPr txBox="1"/>
          <p:nvPr/>
        </p:nvSpPr>
        <p:spPr>
          <a:xfrm>
            <a:off x="7537760" y="1613478"/>
            <a:ext cx="1202870" cy="346247"/>
          </a:xfrm>
          <a:prstGeom prst="rect">
            <a:avLst/>
          </a:prstGeom>
          <a:noFill/>
        </p:spPr>
        <p:txBody>
          <a:bodyPr wrap="square" lIns="68577" tIns="34289" rIns="68577" bIns="34289" rtlCol="0">
            <a:spAutoFit/>
          </a:bodyPr>
          <a:lstStyle/>
          <a:p>
            <a:pPr algn="ctr"/>
            <a:r>
              <a:rPr lang="en-US" sz="900" b="1" dirty="0"/>
              <a:t>Amazon </a:t>
            </a:r>
          </a:p>
          <a:p>
            <a:pPr algn="ctr"/>
            <a:r>
              <a:rPr lang="en-US" sz="900" b="1" dirty="0" err="1"/>
              <a:t>QuickSight</a:t>
            </a:r>
            <a:endParaRPr lang="en-US" sz="900" b="1" dirty="0"/>
          </a:p>
        </p:txBody>
      </p:sp>
      <p:grpSp>
        <p:nvGrpSpPr>
          <p:cNvPr id="260" name="Group 259"/>
          <p:cNvGrpSpPr/>
          <p:nvPr/>
        </p:nvGrpSpPr>
        <p:grpSpPr>
          <a:xfrm>
            <a:off x="1679198" y="1841834"/>
            <a:ext cx="1090301" cy="778518"/>
            <a:chOff x="1679197" y="984584"/>
            <a:chExt cx="1090301" cy="778518"/>
          </a:xfrm>
        </p:grpSpPr>
        <p:sp>
          <p:nvSpPr>
            <p:cNvPr id="262" name="Shape 147"/>
            <p:cNvSpPr/>
            <p:nvPr/>
          </p:nvSpPr>
          <p:spPr>
            <a:xfrm rot="10800000" flipH="1">
              <a:off x="1904242"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65" name="Shape 148"/>
            <p:cNvSpPr/>
            <p:nvPr/>
          </p:nvSpPr>
          <p:spPr>
            <a:xfrm rot="10800000" flipH="1">
              <a:off x="1987060"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1" name="Shape 149"/>
            <p:cNvSpPr/>
            <p:nvPr/>
          </p:nvSpPr>
          <p:spPr>
            <a:xfrm rot="10800000" flipH="1">
              <a:off x="2152696"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2" name="Shape 150"/>
            <p:cNvSpPr/>
            <p:nvPr/>
          </p:nvSpPr>
          <p:spPr>
            <a:xfrm rot="10800000" flipH="1">
              <a:off x="2318332"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3" name="Shape 147"/>
            <p:cNvSpPr/>
            <p:nvPr/>
          </p:nvSpPr>
          <p:spPr>
            <a:xfrm rot="10800000" flipH="1">
              <a:off x="2069878"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4" name="Shape 148"/>
            <p:cNvSpPr/>
            <p:nvPr/>
          </p:nvSpPr>
          <p:spPr>
            <a:xfrm rot="10800000" flipH="1">
              <a:off x="2235514"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5" name="Shape 149"/>
            <p:cNvSpPr/>
            <p:nvPr/>
          </p:nvSpPr>
          <p:spPr>
            <a:xfrm rot="10800000" flipH="1">
              <a:off x="2401150"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7" name="Shape 150"/>
            <p:cNvSpPr/>
            <p:nvPr/>
          </p:nvSpPr>
          <p:spPr>
            <a:xfrm rot="10800000" flipH="1">
              <a:off x="2483968" y="1055820"/>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8" name="Shape 147"/>
            <p:cNvSpPr/>
            <p:nvPr/>
          </p:nvSpPr>
          <p:spPr>
            <a:xfrm rot="10800000" flipH="1">
              <a:off x="1781640" y="984735"/>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9" name="Shape 148"/>
            <p:cNvSpPr/>
            <p:nvPr/>
          </p:nvSpPr>
          <p:spPr>
            <a:xfrm rot="10800000" flipH="1">
              <a:off x="1862833"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0" name="Shape 149"/>
            <p:cNvSpPr/>
            <p:nvPr/>
          </p:nvSpPr>
          <p:spPr>
            <a:xfrm rot="10800000" flipH="1">
              <a:off x="2028469"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2" name="Shape 150"/>
            <p:cNvSpPr/>
            <p:nvPr/>
          </p:nvSpPr>
          <p:spPr>
            <a:xfrm rot="10800000" flipH="1">
              <a:off x="2194105"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4" name="Shape 147"/>
            <p:cNvSpPr/>
            <p:nvPr/>
          </p:nvSpPr>
          <p:spPr>
            <a:xfrm rot="10800000" flipH="1">
              <a:off x="1945651"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5" name="Shape 148"/>
            <p:cNvSpPr/>
            <p:nvPr/>
          </p:nvSpPr>
          <p:spPr>
            <a:xfrm rot="10800000" flipH="1">
              <a:off x="2111287"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6" name="Shape 149"/>
            <p:cNvSpPr/>
            <p:nvPr/>
          </p:nvSpPr>
          <p:spPr>
            <a:xfrm rot="10800000" flipH="1">
              <a:off x="2276923"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7" name="Shape 150"/>
            <p:cNvSpPr/>
            <p:nvPr/>
          </p:nvSpPr>
          <p:spPr>
            <a:xfrm rot="10800000" flipH="1">
              <a:off x="2359741" y="984584"/>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8" name="Shape 149"/>
            <p:cNvSpPr/>
            <p:nvPr/>
          </p:nvSpPr>
          <p:spPr>
            <a:xfrm rot="10800000" flipH="1">
              <a:off x="2442559" y="988925"/>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89" name="Shape 150"/>
            <p:cNvSpPr/>
            <p:nvPr/>
          </p:nvSpPr>
          <p:spPr>
            <a:xfrm rot="10800000" flipH="1">
              <a:off x="2525377" y="988925"/>
              <a:ext cx="64008" cy="64008"/>
            </a:xfrm>
            <a:prstGeom prst="ellipse">
              <a:avLst/>
            </a:prstGeom>
            <a:solidFill>
              <a:srgbClr val="FF0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0" name="Shape 149"/>
            <p:cNvSpPr/>
            <p:nvPr/>
          </p:nvSpPr>
          <p:spPr>
            <a:xfrm rot="10800000" flipH="1">
              <a:off x="1821430" y="1052933"/>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1" name="Shape 150"/>
            <p:cNvSpPr/>
            <p:nvPr/>
          </p:nvSpPr>
          <p:spPr>
            <a:xfrm rot="10800000" flipH="1">
              <a:off x="2564640" y="1057868"/>
              <a:ext cx="64008" cy="64008"/>
            </a:xfrm>
            <a:prstGeom prst="ellipse">
              <a:avLst/>
            </a:prstGeom>
            <a:solidFill>
              <a:schemeClr val="accent1"/>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2" name="Shape 147"/>
            <p:cNvSpPr/>
            <p:nvPr/>
          </p:nvSpPr>
          <p:spPr>
            <a:xfrm rot="10800000" flipH="1">
              <a:off x="1787198" y="1119435"/>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3" name="Shape 148"/>
            <p:cNvSpPr/>
            <p:nvPr/>
          </p:nvSpPr>
          <p:spPr>
            <a:xfrm rot="10800000" flipH="1">
              <a:off x="1868391" y="111928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4" name="Shape 149"/>
            <p:cNvSpPr/>
            <p:nvPr/>
          </p:nvSpPr>
          <p:spPr>
            <a:xfrm rot="10800000" flipH="1">
              <a:off x="2034027" y="1119284"/>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5" name="Shape 150"/>
            <p:cNvSpPr/>
            <p:nvPr/>
          </p:nvSpPr>
          <p:spPr>
            <a:xfrm rot="10800000" flipH="1">
              <a:off x="2199663" y="1119284"/>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6" name="Shape 147"/>
            <p:cNvSpPr/>
            <p:nvPr/>
          </p:nvSpPr>
          <p:spPr>
            <a:xfrm rot="10800000" flipH="1">
              <a:off x="1951209" y="111928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7" name="Shape 148"/>
            <p:cNvSpPr/>
            <p:nvPr/>
          </p:nvSpPr>
          <p:spPr>
            <a:xfrm rot="10800000" flipH="1">
              <a:off x="2116845" y="111928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8" name="Shape 149"/>
            <p:cNvSpPr/>
            <p:nvPr/>
          </p:nvSpPr>
          <p:spPr>
            <a:xfrm rot="10800000" flipH="1">
              <a:off x="2282481" y="111928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9" name="Shape 150"/>
            <p:cNvSpPr/>
            <p:nvPr/>
          </p:nvSpPr>
          <p:spPr>
            <a:xfrm rot="10800000" flipH="1">
              <a:off x="2365299" y="111928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0" name="Shape 149"/>
            <p:cNvSpPr/>
            <p:nvPr/>
          </p:nvSpPr>
          <p:spPr>
            <a:xfrm rot="10800000" flipH="1">
              <a:off x="2448117" y="1123625"/>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1" name="Shape 150"/>
            <p:cNvSpPr/>
            <p:nvPr/>
          </p:nvSpPr>
          <p:spPr>
            <a:xfrm rot="10800000" flipH="1">
              <a:off x="2530935" y="1123625"/>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2" name="Shape 147"/>
            <p:cNvSpPr/>
            <p:nvPr/>
          </p:nvSpPr>
          <p:spPr>
            <a:xfrm rot="10800000" flipH="1">
              <a:off x="1813321" y="118763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3" name="Shape 148"/>
            <p:cNvSpPr/>
            <p:nvPr/>
          </p:nvSpPr>
          <p:spPr>
            <a:xfrm rot="10800000" flipH="1">
              <a:off x="1894514" y="1187483"/>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4" name="Shape 149"/>
            <p:cNvSpPr/>
            <p:nvPr/>
          </p:nvSpPr>
          <p:spPr>
            <a:xfrm rot="10800000" flipH="1">
              <a:off x="2060150" y="1187483"/>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5" name="Shape 150"/>
            <p:cNvSpPr/>
            <p:nvPr/>
          </p:nvSpPr>
          <p:spPr>
            <a:xfrm rot="10800000" flipH="1">
              <a:off x="2225786" y="1187483"/>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6" name="Shape 147"/>
            <p:cNvSpPr/>
            <p:nvPr/>
          </p:nvSpPr>
          <p:spPr>
            <a:xfrm rot="10800000" flipH="1">
              <a:off x="1977332" y="1187483"/>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7" name="Shape 148"/>
            <p:cNvSpPr/>
            <p:nvPr/>
          </p:nvSpPr>
          <p:spPr>
            <a:xfrm rot="10800000" flipH="1">
              <a:off x="2142968" y="1187483"/>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8" name="Shape 149"/>
            <p:cNvSpPr/>
            <p:nvPr/>
          </p:nvSpPr>
          <p:spPr>
            <a:xfrm rot="10800000" flipH="1">
              <a:off x="2308604" y="1187483"/>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9" name="Shape 150"/>
            <p:cNvSpPr/>
            <p:nvPr/>
          </p:nvSpPr>
          <p:spPr>
            <a:xfrm rot="10800000" flipH="1">
              <a:off x="2391422" y="1187483"/>
              <a:ext cx="64008" cy="64008"/>
            </a:xfrm>
            <a:prstGeom prst="ellipse">
              <a:avLst/>
            </a:prstGeom>
            <a:solidFill>
              <a:srgbClr val="FFFF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10" name="Shape 149"/>
            <p:cNvSpPr/>
            <p:nvPr/>
          </p:nvSpPr>
          <p:spPr>
            <a:xfrm rot="10800000" flipH="1">
              <a:off x="2474240" y="119182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11" name="Shape 150"/>
            <p:cNvSpPr/>
            <p:nvPr/>
          </p:nvSpPr>
          <p:spPr>
            <a:xfrm rot="10800000" flipH="1">
              <a:off x="2557058" y="1191824"/>
              <a:ext cx="64008" cy="64008"/>
            </a:xfrm>
            <a:prstGeom prst="ellipse">
              <a:avLst/>
            </a:prstGeom>
            <a:solidFill>
              <a:schemeClr val="accent1">
                <a:lumMod val="75000"/>
              </a:schemeClr>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12" name="TextBox 311"/>
            <p:cNvSpPr txBox="1"/>
            <p:nvPr/>
          </p:nvSpPr>
          <p:spPr>
            <a:xfrm>
              <a:off x="1679197" y="1547658"/>
              <a:ext cx="1090301" cy="215444"/>
            </a:xfrm>
            <a:prstGeom prst="rect">
              <a:avLst/>
            </a:prstGeom>
            <a:noFill/>
          </p:spPr>
          <p:txBody>
            <a:bodyPr wrap="square" rtlCol="0">
              <a:spAutoFit/>
            </a:bodyPr>
            <a:lstStyle/>
            <a:p>
              <a:pPr algn="ctr"/>
              <a:r>
                <a:rPr lang="en-US" sz="800" dirty="0">
                  <a:solidFill>
                    <a:schemeClr val="accent1"/>
                  </a:solidFill>
                  <a:latin typeface="Helvetica Neue"/>
                </a:rPr>
                <a:t>Transactional</a:t>
              </a:r>
              <a:r>
                <a:rPr lang="en-US" sz="800" b="1" dirty="0">
                  <a:solidFill>
                    <a:schemeClr val="accent1"/>
                  </a:solidFill>
                  <a:latin typeface="Helvetica Neue"/>
                </a:rPr>
                <a:t> </a:t>
              </a:r>
              <a:r>
                <a:rPr lang="en-US" sz="800" dirty="0">
                  <a:solidFill>
                    <a:schemeClr val="accent1"/>
                  </a:solidFill>
                  <a:latin typeface="Helvetica Neue"/>
                </a:rPr>
                <a:t>Data</a:t>
              </a:r>
              <a:endParaRPr lang="en-US" sz="800" dirty="0">
                <a:solidFill>
                  <a:schemeClr val="accent1"/>
                </a:solidFill>
                <a:latin typeface="Helvetica Neue"/>
              </a:endParaRPr>
            </a:p>
          </p:txBody>
        </p:sp>
        <p:sp>
          <p:nvSpPr>
            <p:cNvPr id="313" name="Shape 136"/>
            <p:cNvSpPr/>
            <p:nvPr/>
          </p:nvSpPr>
          <p:spPr>
            <a:xfrm>
              <a:off x="1798937" y="1235163"/>
              <a:ext cx="847069" cy="373864"/>
            </a:xfrm>
            <a:prstGeom prst="leftRightArrow">
              <a:avLst>
                <a:gd name="adj1" fmla="val 50000"/>
                <a:gd name="adj2" fmla="val 50000"/>
              </a:avLst>
            </a:prstGeom>
            <a:solidFill>
              <a:schemeClr val="tx1">
                <a:lumMod val="20000"/>
                <a:lumOff val="80000"/>
              </a:schemeClr>
            </a:solidFill>
            <a:ln w="9525" cap="flat" cmpd="sng">
              <a:no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
        <p:nvSpPr>
          <p:cNvPr id="315" name="TextBox 314"/>
          <p:cNvSpPr txBox="1"/>
          <p:nvPr/>
        </p:nvSpPr>
        <p:spPr>
          <a:xfrm>
            <a:off x="1828372" y="3950736"/>
            <a:ext cx="729745" cy="230832"/>
          </a:xfrm>
          <a:prstGeom prst="rect">
            <a:avLst/>
          </a:prstGeom>
          <a:noFill/>
        </p:spPr>
        <p:txBody>
          <a:bodyPr wrap="square" rtlCol="0">
            <a:spAutoFit/>
          </a:bodyPr>
          <a:lstStyle>
            <a:defPPr>
              <a:defRPr lang="en-US"/>
            </a:defPPr>
            <a:lvl1pPr algn="ctr">
              <a:defRPr sz="800" b="1">
                <a:solidFill>
                  <a:srgbClr val="FC9A18"/>
                </a:solidFill>
                <a:latin typeface="Helvetica Neue"/>
              </a:defRPr>
            </a:lvl1pPr>
          </a:lstStyle>
          <a:p>
            <a:r>
              <a:rPr lang="en-US" b="0" dirty="0">
                <a:solidFill>
                  <a:schemeClr val="accent1"/>
                </a:solidFill>
              </a:rPr>
              <a:t>File</a:t>
            </a:r>
            <a:r>
              <a:rPr lang="en-US" sz="900" dirty="0">
                <a:solidFill>
                  <a:schemeClr val="bg1"/>
                </a:solidFill>
              </a:rPr>
              <a:t> </a:t>
            </a:r>
            <a:r>
              <a:rPr lang="en-US" b="0" dirty="0">
                <a:solidFill>
                  <a:schemeClr val="accent1"/>
                </a:solidFill>
              </a:rPr>
              <a:t>Data</a:t>
            </a:r>
          </a:p>
        </p:txBody>
      </p:sp>
      <p:sp>
        <p:nvSpPr>
          <p:cNvPr id="316" name="Right Arrow 315"/>
          <p:cNvSpPr/>
          <p:nvPr/>
        </p:nvSpPr>
        <p:spPr>
          <a:xfrm>
            <a:off x="1818773" y="3690705"/>
            <a:ext cx="819454" cy="337222"/>
          </a:xfrm>
          <a:prstGeom prst="rightArrow">
            <a:avLst/>
          </a:prstGeom>
          <a:solidFill>
            <a:schemeClr val="tx1">
              <a:lumMod val="20000"/>
              <a:lumOff val="80000"/>
            </a:schemeClr>
          </a:solidFill>
          <a:ln w="9525" cap="flat" cmpd="sng">
            <a:noFill/>
            <a:prstDash val="solid"/>
            <a:round/>
            <a:headEnd type="none" w="med" len="med"/>
            <a:tailEnd type="none" w="med" len="med"/>
          </a:ln>
        </p:spPr>
        <p:txBody>
          <a:bodyPr lIns="91425" tIns="45700" rIns="91425" bIns="45700" anchor="ctr" anchorCtr="0">
            <a:noAutofit/>
          </a:bodyPr>
          <a:lstStyle/>
          <a:p>
            <a:pPr algn="ctr"/>
            <a:endParaRPr lang="en-US" dirty="0">
              <a:latin typeface="Calibri"/>
              <a:ea typeface="Calibri"/>
              <a:cs typeface="Calibri"/>
            </a:endParaRPr>
          </a:p>
        </p:txBody>
      </p:sp>
      <p:sp>
        <p:nvSpPr>
          <p:cNvPr id="317" name="Shape 147"/>
          <p:cNvSpPr/>
          <p:nvPr/>
        </p:nvSpPr>
        <p:spPr>
          <a:xfrm rot="10800000" flipH="1">
            <a:off x="1810861" y="3603031"/>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18" name="Shape 148"/>
          <p:cNvSpPr/>
          <p:nvPr/>
        </p:nvSpPr>
        <p:spPr>
          <a:xfrm rot="10800000" flipH="1">
            <a:off x="1806035" y="3446120"/>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19" name="Shape 149"/>
          <p:cNvSpPr/>
          <p:nvPr/>
        </p:nvSpPr>
        <p:spPr>
          <a:xfrm rot="10800000" flipH="1">
            <a:off x="1984674" y="3604830"/>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20" name="Shape 150"/>
          <p:cNvSpPr/>
          <p:nvPr/>
        </p:nvSpPr>
        <p:spPr>
          <a:xfrm rot="10800000" flipH="1">
            <a:off x="2155109" y="3598342"/>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21" name="Shape 150"/>
          <p:cNvSpPr/>
          <p:nvPr/>
        </p:nvSpPr>
        <p:spPr>
          <a:xfrm rot="10800000" flipH="1">
            <a:off x="2321853" y="3437565"/>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22" name="Shape 150"/>
          <p:cNvSpPr/>
          <p:nvPr/>
        </p:nvSpPr>
        <p:spPr>
          <a:xfrm rot="11029280" flipH="1">
            <a:off x="1974127" y="3437565"/>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7" name="Shape 148"/>
          <p:cNvSpPr/>
          <p:nvPr/>
        </p:nvSpPr>
        <p:spPr>
          <a:xfrm rot="10800000" flipH="1">
            <a:off x="2148124" y="3437565"/>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8" name="Shape 150"/>
          <p:cNvSpPr/>
          <p:nvPr/>
        </p:nvSpPr>
        <p:spPr>
          <a:xfrm rot="10800000" flipH="1">
            <a:off x="2326361" y="3596494"/>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9" name="Shape 150"/>
          <p:cNvSpPr/>
          <p:nvPr/>
        </p:nvSpPr>
        <p:spPr>
          <a:xfrm rot="10800000" flipH="1">
            <a:off x="2493426" y="3590880"/>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71" name="Shape 150"/>
          <p:cNvSpPr/>
          <p:nvPr/>
        </p:nvSpPr>
        <p:spPr>
          <a:xfrm rot="10800000" flipH="1">
            <a:off x="2488769" y="3438095"/>
            <a:ext cx="137160" cy="137160"/>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cxnSp>
        <p:nvCxnSpPr>
          <p:cNvPr id="323" name="Straight Connector 322"/>
          <p:cNvCxnSpPr/>
          <p:nvPr/>
        </p:nvCxnSpPr>
        <p:spPr>
          <a:xfrm>
            <a:off x="7513565" y="2366278"/>
            <a:ext cx="127968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4" name="Straight Connector 323"/>
          <p:cNvCxnSpPr/>
          <p:nvPr/>
        </p:nvCxnSpPr>
        <p:spPr>
          <a:xfrm>
            <a:off x="7516331" y="2747289"/>
            <a:ext cx="127968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5" name="Straight Connector 324"/>
          <p:cNvCxnSpPr/>
          <p:nvPr/>
        </p:nvCxnSpPr>
        <p:spPr>
          <a:xfrm>
            <a:off x="7511552" y="3064297"/>
            <a:ext cx="127968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6" name="Straight Connector 325"/>
          <p:cNvCxnSpPr/>
          <p:nvPr/>
        </p:nvCxnSpPr>
        <p:spPr>
          <a:xfrm>
            <a:off x="7511552" y="3393771"/>
            <a:ext cx="127968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9" name="Straight Connector 328"/>
          <p:cNvCxnSpPr/>
          <p:nvPr/>
        </p:nvCxnSpPr>
        <p:spPr>
          <a:xfrm>
            <a:off x="7511552" y="3930995"/>
            <a:ext cx="1279689" cy="0"/>
          </a:xfrm>
          <a:prstGeom prst="line">
            <a:avLst/>
          </a:prstGeom>
          <a:ln w="19050"/>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69167" y="3497797"/>
            <a:ext cx="1108500" cy="300296"/>
          </a:xfrm>
          <a:prstGeom prst="rect">
            <a:avLst/>
          </a:prstGeom>
        </p:spPr>
      </p:pic>
      <p:pic>
        <p:nvPicPr>
          <p:cNvPr id="12" name="Picture 1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79655" y="3132959"/>
            <a:ext cx="1089140" cy="204446"/>
          </a:xfrm>
          <a:prstGeom prst="rect">
            <a:avLst/>
          </a:prstGeom>
        </p:spPr>
      </p:pic>
      <p:pic>
        <p:nvPicPr>
          <p:cNvPr id="3" name="Picture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28043" y="3484347"/>
            <a:ext cx="398937" cy="162381"/>
          </a:xfrm>
          <a:prstGeom prst="rect">
            <a:avLst/>
          </a:prstGeom>
        </p:spPr>
      </p:pic>
      <p:cxnSp>
        <p:nvCxnSpPr>
          <p:cNvPr id="331" name="Straight Connector 330"/>
          <p:cNvCxnSpPr/>
          <p:nvPr/>
        </p:nvCxnSpPr>
        <p:spPr>
          <a:xfrm>
            <a:off x="7499351" y="4314359"/>
            <a:ext cx="1279689" cy="0"/>
          </a:xfrm>
          <a:prstGeom prst="line">
            <a:avLst/>
          </a:prstGeom>
          <a:ln w="19050"/>
        </p:spPr>
        <p:style>
          <a:lnRef idx="1">
            <a:schemeClr val="dk1"/>
          </a:lnRef>
          <a:fillRef idx="0">
            <a:schemeClr val="dk1"/>
          </a:fillRef>
          <a:effectRef idx="0">
            <a:schemeClr val="dk1"/>
          </a:effectRef>
          <a:fontRef idx="minor">
            <a:schemeClr val="tx1"/>
          </a:fontRef>
        </p:style>
      </p:cxnSp>
      <p:sp>
        <p:nvSpPr>
          <p:cNvPr id="332" name="TextBox 331"/>
          <p:cNvSpPr txBox="1"/>
          <p:nvPr/>
        </p:nvSpPr>
        <p:spPr>
          <a:xfrm rot="16200000">
            <a:off x="6906205" y="3394577"/>
            <a:ext cx="795472" cy="223136"/>
          </a:xfrm>
          <a:prstGeom prst="rect">
            <a:avLst/>
          </a:prstGeom>
          <a:noFill/>
        </p:spPr>
        <p:txBody>
          <a:bodyPr wrap="square" lIns="68577" tIns="34289" rIns="68577" bIns="34289" rtlCol="0">
            <a:spAutoFit/>
          </a:bodyPr>
          <a:lstStyle/>
          <a:p>
            <a:pPr algn="ctr"/>
            <a:r>
              <a:rPr lang="da-DK" sz="1000" b="1" dirty="0">
                <a:solidFill>
                  <a:schemeClr val="bg1"/>
                </a:solidFill>
                <a:latin typeface="Helvetica Neue"/>
              </a:rPr>
              <a:t>Notebooks</a:t>
            </a:r>
            <a:endParaRPr lang="en-US" sz="1000" b="1" dirty="0">
              <a:solidFill>
                <a:schemeClr val="bg1"/>
              </a:solidFill>
              <a:latin typeface="Helvetica Neue"/>
            </a:endParaRPr>
          </a:p>
        </p:txBody>
      </p:sp>
      <p:sp>
        <p:nvSpPr>
          <p:cNvPr id="333" name="Left Bracket 332"/>
          <p:cNvSpPr/>
          <p:nvPr/>
        </p:nvSpPr>
        <p:spPr>
          <a:xfrm>
            <a:off x="7428010" y="3121780"/>
            <a:ext cx="45719" cy="608210"/>
          </a:xfrm>
          <a:prstGeom prst="leftBracket">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5" name="TextBox 334"/>
          <p:cNvSpPr txBox="1"/>
          <p:nvPr/>
        </p:nvSpPr>
        <p:spPr>
          <a:xfrm>
            <a:off x="7571489" y="4328050"/>
            <a:ext cx="1088228" cy="230830"/>
          </a:xfrm>
          <a:prstGeom prst="rect">
            <a:avLst/>
          </a:prstGeom>
          <a:noFill/>
        </p:spPr>
        <p:txBody>
          <a:bodyPr wrap="square" lIns="68577" tIns="34289" rIns="68577" bIns="34289" rtlCol="0">
            <a:spAutoFit/>
          </a:bodyPr>
          <a:lstStyle/>
          <a:p>
            <a:pPr algn="ctr"/>
            <a:r>
              <a:rPr lang="en-US" sz="1050" b="1" dirty="0">
                <a:latin typeface="Helvetica Neue"/>
              </a:rPr>
              <a:t>Apps &amp; APIs</a:t>
            </a:r>
            <a:endParaRPr lang="en-US" sz="1050" b="1" dirty="0">
              <a:latin typeface="Helvetica Neue"/>
            </a:endParaRPr>
          </a:p>
        </p:txBody>
      </p:sp>
      <p:sp>
        <p:nvSpPr>
          <p:cNvPr id="341" name="Curved Right Arrow 340"/>
          <p:cNvSpPr/>
          <p:nvPr/>
        </p:nvSpPr>
        <p:spPr>
          <a:xfrm>
            <a:off x="4343580" y="1218521"/>
            <a:ext cx="291896" cy="333726"/>
          </a:xfrm>
          <a:prstGeom prst="curved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42" name="Curved Right Arrow 341"/>
          <p:cNvSpPr/>
          <p:nvPr/>
        </p:nvSpPr>
        <p:spPr>
          <a:xfrm rot="10963178">
            <a:off x="4668904" y="1196953"/>
            <a:ext cx="291896" cy="333726"/>
          </a:xfrm>
          <a:prstGeom prst="curved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06424" y="3985599"/>
            <a:ext cx="842272" cy="296480"/>
          </a:xfrm>
          <a:prstGeom prst="rect">
            <a:avLst/>
          </a:prstGeom>
        </p:spPr>
      </p:pic>
      <p:sp>
        <p:nvSpPr>
          <p:cNvPr id="344" name="TextBox 343"/>
          <p:cNvSpPr txBox="1"/>
          <p:nvPr/>
        </p:nvSpPr>
        <p:spPr>
          <a:xfrm rot="16200000">
            <a:off x="7173648" y="4216482"/>
            <a:ext cx="377024" cy="223136"/>
          </a:xfrm>
          <a:prstGeom prst="rect">
            <a:avLst/>
          </a:prstGeom>
          <a:noFill/>
        </p:spPr>
        <p:txBody>
          <a:bodyPr wrap="square" lIns="68577" tIns="34289" rIns="68577" bIns="34289" rtlCol="0">
            <a:spAutoFit/>
          </a:bodyPr>
          <a:lstStyle/>
          <a:p>
            <a:pPr algn="ctr"/>
            <a:r>
              <a:rPr lang="da-DK" sz="1000" b="1" dirty="0">
                <a:solidFill>
                  <a:schemeClr val="bg1"/>
                </a:solidFill>
                <a:latin typeface="Helvetica Neue"/>
              </a:rPr>
              <a:t>IDE</a:t>
            </a:r>
            <a:endParaRPr lang="en-US" sz="1000" b="1" dirty="0">
              <a:solidFill>
                <a:schemeClr val="bg1"/>
              </a:solidFill>
              <a:latin typeface="Helvetica Neue"/>
            </a:endParaRPr>
          </a:p>
        </p:txBody>
      </p:sp>
      <p:pic>
        <p:nvPicPr>
          <p:cNvPr id="336" name="Picture 3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3436" y="3268044"/>
            <a:ext cx="332602" cy="344697"/>
          </a:xfrm>
          <a:prstGeom prst="rect">
            <a:avLst/>
          </a:prstGeom>
        </p:spPr>
      </p:pic>
      <p:cxnSp>
        <p:nvCxnSpPr>
          <p:cNvPr id="337" name="Straight Connector 336"/>
          <p:cNvCxnSpPr/>
          <p:nvPr/>
        </p:nvCxnSpPr>
        <p:spPr>
          <a:xfrm>
            <a:off x="499585" y="3397509"/>
            <a:ext cx="1279689" cy="0"/>
          </a:xfrm>
          <a:prstGeom prst="line">
            <a:avLst/>
          </a:prstGeom>
          <a:ln w="19050">
            <a:solidFill>
              <a:srgbClr val="232F3E"/>
            </a:solidFill>
          </a:ln>
        </p:spPr>
        <p:style>
          <a:lnRef idx="1">
            <a:schemeClr val="dk1"/>
          </a:lnRef>
          <a:fillRef idx="0">
            <a:schemeClr val="dk1"/>
          </a:fillRef>
          <a:effectRef idx="0">
            <a:schemeClr val="dk1"/>
          </a:effectRef>
          <a:fontRef idx="minor">
            <a:schemeClr val="tx1"/>
          </a:fontRef>
        </p:style>
      </p:cxnSp>
      <p:sp>
        <p:nvSpPr>
          <p:cNvPr id="346" name="Right Arrow 345"/>
          <p:cNvSpPr/>
          <p:nvPr/>
        </p:nvSpPr>
        <p:spPr>
          <a:xfrm>
            <a:off x="1819250" y="2823208"/>
            <a:ext cx="819454" cy="337222"/>
          </a:xfrm>
          <a:prstGeom prst="rightArrow">
            <a:avLst/>
          </a:prstGeom>
          <a:solidFill>
            <a:schemeClr val="tx1">
              <a:lumMod val="20000"/>
              <a:lumOff val="80000"/>
            </a:schemeClr>
          </a:solidFill>
          <a:ln w="9525" cap="flat" cmpd="sng">
            <a:noFill/>
            <a:prstDash val="solid"/>
            <a:round/>
            <a:headEnd type="none" w="med" len="med"/>
            <a:tailEnd type="none" w="med" len="med"/>
          </a:ln>
        </p:spPr>
        <p:txBody>
          <a:bodyPr lIns="91425" tIns="45700" rIns="91425" bIns="45700" anchor="ctr" anchorCtr="0">
            <a:noAutofit/>
          </a:bodyPr>
          <a:lstStyle/>
          <a:p>
            <a:pPr algn="ctr"/>
            <a:endParaRPr lang="en-US" dirty="0">
              <a:latin typeface="Calibri"/>
              <a:ea typeface="Calibri"/>
              <a:cs typeface="Calibri"/>
            </a:endParaRPr>
          </a:p>
        </p:txBody>
      </p:sp>
      <p:sp>
        <p:nvSpPr>
          <p:cNvPr id="347" name="Shape 147"/>
          <p:cNvSpPr/>
          <p:nvPr/>
        </p:nvSpPr>
        <p:spPr>
          <a:xfrm rot="10800000" flipH="1">
            <a:off x="1817100" y="2808222"/>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49" name="Shape 149"/>
          <p:cNvSpPr/>
          <p:nvPr/>
        </p:nvSpPr>
        <p:spPr>
          <a:xfrm rot="10800000" flipH="1">
            <a:off x="2034896" y="2808717"/>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0" name="Shape 150"/>
          <p:cNvSpPr/>
          <p:nvPr/>
        </p:nvSpPr>
        <p:spPr>
          <a:xfrm rot="10800000" flipH="1">
            <a:off x="2248708" y="2810726"/>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1" name="Shape 150"/>
          <p:cNvSpPr/>
          <p:nvPr/>
        </p:nvSpPr>
        <p:spPr>
          <a:xfrm rot="10800000" flipH="1">
            <a:off x="2357255" y="2814875"/>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2" name="Shape 150"/>
          <p:cNvSpPr/>
          <p:nvPr/>
        </p:nvSpPr>
        <p:spPr>
          <a:xfrm rot="11029280" flipH="1">
            <a:off x="1930625" y="2808304"/>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3" name="Shape 148"/>
          <p:cNvSpPr/>
          <p:nvPr/>
        </p:nvSpPr>
        <p:spPr>
          <a:xfrm rot="10800000" flipH="1">
            <a:off x="2141606" y="2810726"/>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7" name="Shape 147"/>
          <p:cNvSpPr/>
          <p:nvPr/>
        </p:nvSpPr>
        <p:spPr>
          <a:xfrm rot="10800000" flipH="1">
            <a:off x="1816121"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8" name="Shape 149"/>
          <p:cNvSpPr/>
          <p:nvPr/>
        </p:nvSpPr>
        <p:spPr>
          <a:xfrm rot="10800000" flipH="1">
            <a:off x="2027567"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9" name="Shape 150"/>
          <p:cNvSpPr/>
          <p:nvPr/>
        </p:nvSpPr>
        <p:spPr>
          <a:xfrm rot="10800000" flipH="1">
            <a:off x="2241379"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0" name="Shape 150"/>
          <p:cNvSpPr/>
          <p:nvPr/>
        </p:nvSpPr>
        <p:spPr>
          <a:xfrm rot="10800000" flipH="1">
            <a:off x="2349926"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1" name="Shape 150"/>
          <p:cNvSpPr/>
          <p:nvPr/>
        </p:nvSpPr>
        <p:spPr>
          <a:xfrm rot="11029280" flipH="1">
            <a:off x="1923296"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2" name="Shape 148"/>
          <p:cNvSpPr/>
          <p:nvPr/>
        </p:nvSpPr>
        <p:spPr>
          <a:xfrm rot="10800000" flipH="1">
            <a:off x="2134277" y="2718749"/>
            <a:ext cx="82296" cy="82296"/>
          </a:xfrm>
          <a:prstGeom prst="ellipse">
            <a:avLst/>
          </a:prstGeom>
          <a:solidFill>
            <a:srgbClr val="FFC000"/>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3" name="TextBox 362"/>
          <p:cNvSpPr txBox="1"/>
          <p:nvPr/>
        </p:nvSpPr>
        <p:spPr>
          <a:xfrm>
            <a:off x="1741873" y="3093472"/>
            <a:ext cx="842246" cy="215444"/>
          </a:xfrm>
          <a:prstGeom prst="rect">
            <a:avLst/>
          </a:prstGeom>
          <a:noFill/>
        </p:spPr>
        <p:txBody>
          <a:bodyPr wrap="square" rtlCol="0">
            <a:spAutoFit/>
          </a:bodyPr>
          <a:lstStyle>
            <a:defPPr>
              <a:defRPr lang="en-US"/>
            </a:defPPr>
            <a:lvl1pPr algn="ctr">
              <a:defRPr sz="800" b="1">
                <a:solidFill>
                  <a:srgbClr val="FC9A18"/>
                </a:solidFill>
                <a:latin typeface="Helvetica Neue"/>
              </a:defRPr>
            </a:lvl1pPr>
          </a:lstStyle>
          <a:p>
            <a:r>
              <a:rPr lang="en-US" b="0" dirty="0">
                <a:solidFill>
                  <a:schemeClr val="accent1"/>
                </a:solidFill>
              </a:rPr>
              <a:t>Search</a:t>
            </a:r>
            <a:r>
              <a:rPr lang="en-US" b="0" dirty="0">
                <a:solidFill>
                  <a:schemeClr val="bg1"/>
                </a:solidFill>
              </a:rPr>
              <a:t> </a:t>
            </a:r>
            <a:r>
              <a:rPr lang="en-US" b="0" dirty="0">
                <a:solidFill>
                  <a:schemeClr val="accent1"/>
                </a:solidFill>
              </a:rPr>
              <a:t>Data</a:t>
            </a:r>
          </a:p>
        </p:txBody>
      </p:sp>
      <p:sp>
        <p:nvSpPr>
          <p:cNvPr id="314" name="TextBox 313"/>
          <p:cNvSpPr txBox="1"/>
          <p:nvPr/>
        </p:nvSpPr>
        <p:spPr>
          <a:xfrm>
            <a:off x="4423932" y="1237323"/>
            <a:ext cx="364202" cy="261610"/>
          </a:xfrm>
          <a:prstGeom prst="rect">
            <a:avLst/>
          </a:prstGeom>
          <a:noFill/>
        </p:spPr>
        <p:txBody>
          <a:bodyPr wrap="none" rtlCol="0">
            <a:spAutoFit/>
          </a:bodyPr>
          <a:lstStyle/>
          <a:p>
            <a:r>
              <a:rPr lang="en-US" sz="1100" dirty="0">
                <a:solidFill>
                  <a:schemeClr val="bg1"/>
                </a:solidFill>
              </a:rPr>
              <a:t>ETL</a:t>
            </a:r>
            <a:endParaRPr lang="en-US" sz="1100" dirty="0">
              <a:solidFill>
                <a:schemeClr val="bg1"/>
              </a:solidFill>
            </a:endParaRPr>
          </a:p>
        </p:txBody>
      </p:sp>
      <p:sp>
        <p:nvSpPr>
          <p:cNvPr id="19" name="TextBox 18"/>
          <p:cNvSpPr txBox="1"/>
          <p:nvPr/>
        </p:nvSpPr>
        <p:spPr>
          <a:xfrm>
            <a:off x="572740" y="289743"/>
            <a:ext cx="4542975" cy="646331"/>
          </a:xfrm>
          <a:prstGeom prst="rect">
            <a:avLst/>
          </a:prstGeom>
          <a:noFill/>
        </p:spPr>
        <p:txBody>
          <a:bodyPr wrap="none" rtlCol="0">
            <a:spAutoFit/>
          </a:bodyPr>
          <a:lstStyle/>
          <a:p>
            <a:r>
              <a:rPr lang="en-US" dirty="0" smtClean="0">
                <a:solidFill>
                  <a:schemeClr val="accent1"/>
                </a:solidFill>
              </a:rPr>
              <a:t>Machine Learning Infustructure and </a:t>
            </a:r>
            <a:r>
              <a:rPr lang="en-US" dirty="0">
                <a:solidFill>
                  <a:schemeClr val="accent1"/>
                </a:solidFill>
              </a:rPr>
              <a:t>Frameworks</a:t>
            </a:r>
          </a:p>
          <a:p>
            <a:endParaRPr lang="en-US" dirty="0">
              <a:solidFill>
                <a:schemeClr val="bg1"/>
              </a:solidFill>
            </a:endParaRPr>
          </a:p>
        </p:txBody>
      </p:sp>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14037" y="2818957"/>
            <a:ext cx="561388" cy="561388"/>
          </a:xfrm>
          <a:prstGeom prst="rect">
            <a:avLst/>
          </a:prstGeom>
        </p:spPr>
      </p:pic>
      <p:sp>
        <p:nvSpPr>
          <p:cNvPr id="345" name="TextBox 344"/>
          <p:cNvSpPr txBox="1"/>
          <p:nvPr/>
        </p:nvSpPr>
        <p:spPr>
          <a:xfrm>
            <a:off x="1108574" y="2972847"/>
            <a:ext cx="561710" cy="253914"/>
          </a:xfrm>
          <a:prstGeom prst="rect">
            <a:avLst/>
          </a:prstGeom>
          <a:noFill/>
        </p:spPr>
        <p:txBody>
          <a:bodyPr wrap="square" lIns="68577" tIns="34289" rIns="68577" bIns="34289" rtlCol="0">
            <a:spAutoFit/>
          </a:bodyPr>
          <a:lstStyle/>
          <a:p>
            <a:pPr algn="ctr"/>
            <a:r>
              <a:rPr lang="en-US" sz="1200" b="1" dirty="0"/>
              <a:t>S3</a:t>
            </a:r>
            <a:endParaRPr lang="en-US" sz="1200" b="1" dirty="0"/>
          </a:p>
        </p:txBody>
      </p:sp>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5293" y="2216951"/>
            <a:ext cx="1073472" cy="550574"/>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5729" y="3452648"/>
            <a:ext cx="594487" cy="511426"/>
          </a:xfrm>
          <a:prstGeom prst="rect">
            <a:avLst/>
          </a:prstGeom>
        </p:spPr>
      </p:pic>
      <p:sp>
        <p:nvSpPr>
          <p:cNvPr id="348" name="TextBox 347"/>
          <p:cNvSpPr txBox="1"/>
          <p:nvPr/>
        </p:nvSpPr>
        <p:spPr>
          <a:xfrm>
            <a:off x="1059741" y="3498537"/>
            <a:ext cx="561710" cy="407802"/>
          </a:xfrm>
          <a:prstGeom prst="rect">
            <a:avLst/>
          </a:prstGeom>
          <a:noFill/>
        </p:spPr>
        <p:txBody>
          <a:bodyPr wrap="square" lIns="68577" tIns="34289" rIns="68577" bIns="34289" rtlCol="0">
            <a:spAutoFit/>
          </a:bodyPr>
          <a:lstStyle/>
          <a:p>
            <a:pPr algn="ctr"/>
            <a:r>
              <a:rPr lang="en-US" sz="1100" b="1" dirty="0"/>
              <a:t>Cloud watch</a:t>
            </a:r>
            <a:endParaRPr lang="en-US" sz="1100" b="1" dirty="0"/>
          </a:p>
        </p:txBody>
      </p:sp>
      <p:sp>
        <p:nvSpPr>
          <p:cNvPr id="30" name="TextBox 29"/>
          <p:cNvSpPr txBox="1"/>
          <p:nvPr/>
        </p:nvSpPr>
        <p:spPr>
          <a:xfrm>
            <a:off x="534114" y="4844035"/>
            <a:ext cx="1784219" cy="646331"/>
          </a:xfrm>
          <a:prstGeom prst="rect">
            <a:avLst/>
          </a:prstGeom>
          <a:noFill/>
        </p:spPr>
        <p:txBody>
          <a:bodyPr wrap="square" rtlCol="0">
            <a:spAutoFit/>
          </a:bodyPr>
          <a:lstStyle/>
          <a:p>
            <a:r>
              <a:rPr lang="en-US" dirty="0">
                <a:solidFill>
                  <a:schemeClr val="accent1"/>
                </a:solidFill>
              </a:rPr>
              <a:t>Analysis Tools and Frameworks</a:t>
            </a:r>
          </a:p>
        </p:txBody>
      </p:sp>
      <p:sp>
        <p:nvSpPr>
          <p:cNvPr id="32" name="TextBox 31"/>
          <p:cNvSpPr txBox="1"/>
          <p:nvPr/>
        </p:nvSpPr>
        <p:spPr>
          <a:xfrm>
            <a:off x="2854642" y="4875284"/>
            <a:ext cx="5936598" cy="369332"/>
          </a:xfrm>
          <a:prstGeom prst="rect">
            <a:avLst/>
          </a:prstGeom>
          <a:noFill/>
        </p:spPr>
        <p:txBody>
          <a:bodyPr wrap="square" rtlCol="0">
            <a:spAutoFit/>
          </a:bodyPr>
          <a:lstStyle/>
          <a:p>
            <a:endParaRPr lang="en-US" dirty="0"/>
          </a:p>
        </p:txBody>
      </p:sp>
      <p:sp>
        <p:nvSpPr>
          <p:cNvPr id="37" name="Rectangle 36"/>
          <p:cNvSpPr/>
          <p:nvPr/>
        </p:nvSpPr>
        <p:spPr>
          <a:xfrm>
            <a:off x="2611978" y="4643334"/>
            <a:ext cx="5770022" cy="1200329"/>
          </a:xfrm>
          <a:prstGeom prst="rect">
            <a:avLst/>
          </a:prstGeom>
        </p:spPr>
        <p:txBody>
          <a:bodyPr wrap="square">
            <a:spAutoFit/>
          </a:bodyPr>
          <a:lstStyle/>
          <a:p>
            <a:pPr lvl="0" algn="ctr"/>
            <a:r>
              <a:rPr lang="en-US" dirty="0">
                <a:solidFill>
                  <a:schemeClr val="accent1"/>
                </a:solidFill>
              </a:rPr>
              <a:t>Interactive Analytics</a:t>
            </a:r>
          </a:p>
          <a:p>
            <a:pPr lvl="1" algn="ctr"/>
            <a:r>
              <a:rPr lang="en-US" dirty="0">
                <a:solidFill>
                  <a:schemeClr val="accent1"/>
                </a:solidFill>
              </a:rPr>
              <a:t>Amazon Redshift, Spark</a:t>
            </a:r>
          </a:p>
          <a:p>
            <a:pPr lvl="0" algn="ctr"/>
            <a:r>
              <a:rPr lang="en-US" dirty="0">
                <a:solidFill>
                  <a:schemeClr val="accent1"/>
                </a:solidFill>
              </a:rPr>
              <a:t>Batch Processing</a:t>
            </a:r>
          </a:p>
          <a:p>
            <a:pPr lvl="1" algn="ctr"/>
            <a:r>
              <a:rPr lang="en-US" dirty="0">
                <a:solidFill>
                  <a:schemeClr val="accent1"/>
                </a:solidFill>
              </a:rPr>
              <a:t>EMR , Hive, Spark, Lambda</a:t>
            </a:r>
          </a:p>
        </p:txBody>
      </p:sp>
      <p:pic>
        <p:nvPicPr>
          <p:cNvPr id="354" name="Picture 35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597084" y="3637830"/>
            <a:ext cx="442284" cy="442284"/>
          </a:xfrm>
          <a:prstGeom prst="rect">
            <a:avLst/>
          </a:prstGeom>
        </p:spPr>
      </p:pic>
      <p:sp>
        <p:nvSpPr>
          <p:cNvPr id="356" name="TextBox 355"/>
          <p:cNvSpPr txBox="1"/>
          <p:nvPr/>
        </p:nvSpPr>
        <p:spPr>
          <a:xfrm>
            <a:off x="549209" y="4103601"/>
            <a:ext cx="1132772" cy="377024"/>
          </a:xfrm>
          <a:prstGeom prst="rect">
            <a:avLst/>
          </a:prstGeom>
          <a:noFill/>
        </p:spPr>
        <p:txBody>
          <a:bodyPr wrap="square" lIns="68577" tIns="34289" rIns="68577" bIns="34289" rtlCol="0">
            <a:spAutoFit/>
          </a:bodyPr>
          <a:lstStyle/>
          <a:p>
            <a:r>
              <a:rPr lang="en-US" sz="1000" b="1" dirty="0">
                <a:latin typeface="Helvetica Neue"/>
              </a:rPr>
              <a:t>AWS </a:t>
            </a:r>
            <a:r>
              <a:rPr lang="en-US" sz="1000" b="1" dirty="0" err="1">
                <a:latin typeface="Helvetica Neue"/>
              </a:rPr>
              <a:t>Datapipeline</a:t>
            </a:r>
            <a:r>
              <a:rPr lang="en-US" sz="1000" b="1" dirty="0">
                <a:latin typeface="Helvetica Neue"/>
              </a:rPr>
              <a:t> </a:t>
            </a:r>
            <a:endParaRPr lang="en-US" sz="1000" b="1" dirty="0">
              <a:latin typeface="Helvetica Neue"/>
            </a:endParaRPr>
          </a:p>
        </p:txBody>
      </p:sp>
    </p:spTree>
    <p:extLst>
      <p:ext uri="{BB962C8B-B14F-4D97-AF65-F5344CB8AC3E}">
        <p14:creationId xmlns:p14="http://schemas.microsoft.com/office/powerpoint/2010/main" val="22646763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reinvent-deck-dark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199C484-D410-45CB-B0F0-D06FA0A909A7}" vid="{5B1ECAD9-148F-4842-A9D1-45B2F5EF64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10928</TotalTime>
  <Words>1575</Words>
  <Application>Microsoft Office PowerPoint</Application>
  <PresentationFormat>On-screen Show (4:3)</PresentationFormat>
  <Paragraphs>368</Paragraphs>
  <Slides>23</Slides>
  <Notes>6</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8" baseType="lpstr">
      <vt:lpstr>ＭＳ Ｐゴシック</vt:lpstr>
      <vt:lpstr>Arial</vt:lpstr>
      <vt:lpstr>Calibri</vt:lpstr>
      <vt:lpstr>Consolas</vt:lpstr>
      <vt:lpstr>Helvetica Neue</vt:lpstr>
      <vt:lpstr>Lucida Console</vt:lpstr>
      <vt:lpstr>ＭＳ 明朝</vt:lpstr>
      <vt:lpstr>Source Sans Pro</vt:lpstr>
      <vt:lpstr>Source Sans Pro Light</vt:lpstr>
      <vt:lpstr>Trebuchet MS</vt:lpstr>
      <vt:lpstr>Tw Cen MT</vt:lpstr>
      <vt:lpstr>Wingdings</vt:lpstr>
      <vt:lpstr>Circuit</vt:lpstr>
      <vt:lpstr>reinvent-deck-dark_as</vt:lpstr>
      <vt:lpstr>Image</vt:lpstr>
      <vt:lpstr>Planetary Protection Guidelines Satellite data machine learning</vt:lpstr>
      <vt:lpstr>PowerPoint Presentation</vt:lpstr>
      <vt:lpstr>PowerPoint Presentation</vt:lpstr>
      <vt:lpstr>References</vt:lpstr>
      <vt:lpstr>Planetary Protection Basics</vt:lpstr>
      <vt:lpstr>Life is Everywhere…</vt:lpstr>
      <vt:lpstr>Process / Analyze</vt:lpstr>
      <vt:lpstr>Design Patterns</vt:lpstr>
      <vt:lpstr>PowerPoint Presentation</vt:lpstr>
      <vt:lpstr>ETL Data Model</vt:lpstr>
      <vt:lpstr>Flow chart</vt:lpstr>
      <vt:lpstr>Multi-Stage “Data Bus”</vt:lpstr>
      <vt:lpstr>Plan Optimization &amp; Execution</vt:lpstr>
      <vt:lpstr>DataFrame Operations</vt:lpstr>
      <vt:lpstr>PowerPoint Presentation</vt:lpstr>
      <vt:lpstr>PowerPoint Presentation</vt:lpstr>
      <vt:lpstr>Improvement upon Existing Art</vt:lpstr>
      <vt:lpstr>Write Less Code: Compute an Average</vt:lpstr>
      <vt:lpstr>Write Less Code: Compute an Average</vt:lpstr>
      <vt:lpstr>Seamlessly Integrated</vt:lpstr>
      <vt:lpstr>Design of Hadoop Distributed File System (HDFS)</vt:lpstr>
      <vt:lpstr>Future Research … Real-time Analytics</vt:lpstr>
      <vt:lpstr>Summary</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Davis, Madelaine 1001</cp:lastModifiedBy>
  <cp:revision>293</cp:revision>
  <cp:lastPrinted>2014-04-18T22:17:56Z</cp:lastPrinted>
  <dcterms:created xsi:type="dcterms:W3CDTF">2015-01-08T15:32:47Z</dcterms:created>
  <dcterms:modified xsi:type="dcterms:W3CDTF">2019-05-08T00:27:47Z</dcterms:modified>
</cp:coreProperties>
</file>